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2" r:id="rId5"/>
    <p:sldId id="263" r:id="rId6"/>
    <p:sldId id="265" r:id="rId7"/>
    <p:sldId id="266" r:id="rId8"/>
    <p:sldId id="264" r:id="rId9"/>
    <p:sldId id="268" r:id="rId10"/>
    <p:sldId id="269" r:id="rId11"/>
    <p:sldId id="270" r:id="rId12"/>
    <p:sldId id="271" r:id="rId13"/>
    <p:sldId id="260" r:id="rId14"/>
    <p:sldId id="257" r:id="rId15"/>
  </p:sldIdLst>
  <p:sldSz cx="12192000" cy="6858000"/>
  <p:notesSz cx="6858000" cy="9144000"/>
  <p:embeddedFontLst>
    <p:embeddedFont>
      <p:font typeface="나눔바른고딕 Light" panose="020B0603020101020101" pitchFamily="50" charset="-127"/>
      <p:regular r:id="rId17"/>
    </p:embeddedFont>
    <p:embeddedFont>
      <p:font typeface="나눔스퀘어라운드 ExtraBold" panose="020B0600000101010101" pitchFamily="50" charset="-127"/>
      <p:bold r:id="rId18"/>
    </p:embeddedFont>
    <p:embeddedFont>
      <p:font typeface="나눔스퀘어라운드 Light" panose="020B0600000101010101" pitchFamily="50" charset="-127"/>
      <p:regular r:id="rId19"/>
    </p:embeddedFont>
    <p:embeddedFont>
      <p:font typeface="나눔스퀘어라운드 Regular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5AD79-82CB-43A9-9900-9E90AEF6A4D6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4C80C-C0D4-46AE-B167-77FD5DEEE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651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b60d607d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b60d607d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E43BC7-5AA2-4FB7-B9BE-A3978DB0F6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3ED454-CE74-47F4-B8DA-C4871AE31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C6517-E394-458E-9DBC-734A938B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7C4B52-3B99-4E1D-B25A-370C05ABE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06AD7B-9538-402D-91EB-DD472C7D1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89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EAF18-5773-4E90-A4E4-5065B77D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B2691F-C31A-47B0-AFAC-AD2F30BDB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C3454-F5A3-4B5A-B859-C3E1FB8E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2907EB-F616-471C-8AEB-8B5D7F76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C244DF-FB43-4C4E-8F72-7E63FF59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7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90E170-8E16-476A-88E2-662F643650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C76301-F342-4C7D-AE79-6614A4DCC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A73B5-ED7D-40DF-B656-A53614709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66BA70-6E0D-4CA0-84D6-D2641F85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CF3FB9-A2DE-4E7D-9F57-EE1B3F42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974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423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58201E-7349-4C4E-96E9-BA9F462A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F0017-6C70-422E-995D-7FE38AF15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EBEC8-7B8C-4D1A-86C2-76A1A3AFC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00D38F-5263-4055-9EB8-4E3217723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0F41D5-4FB1-4369-91D7-F1933B34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44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30007-F3EE-4DF9-A5B9-9C0169DE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89F8D0-F1DF-48A9-9C4C-CAE1D23F6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907199-A891-48A2-A17C-16E48618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ADFBCB-3C93-4383-BAE2-3C78140D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0F367-087B-44A1-A301-E05BF7E8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6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70FCA-E84E-4149-9331-851399482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C30DE1-AA05-45AE-B0EC-71847A370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F33102-1C86-40B8-9A7B-B4BC9E7E6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63577-0E57-40E5-BDB3-24420C60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DFC3B7-B050-42C2-9262-D718F61AD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71BA7-AF9A-44B4-8F38-1D082E53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8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1B811-006D-4264-BEE9-3023C3ED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66D20-D704-4289-9C1B-6F0A52C8B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9FAFAF-D301-4238-9183-FFF5EE8DB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8D1831-5F58-400E-B594-577461EB61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2478E8-AF17-4C8B-8A01-77114C49CE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F06BBD-2D56-417C-B006-7C754DBC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2A4E83B-80A8-40A6-92D3-F18737DB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8CA530-9140-47BA-9064-82D22A352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25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0C3E2-5F7C-442F-ABB6-942BFFA2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D87280-E0F0-4182-83D5-EA6BC3B0A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1783A5-A3F7-4F1F-B905-9A60A1EA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905735-6DA5-4371-8180-C0665FB8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6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26378B-A66B-4B8A-945F-89AD7F66F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3814C6-F7C2-4052-AC9C-B318026E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5B14B9-D5C0-4C87-A786-765DDCEC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77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E171D-A4FC-4DAD-8729-58976CD8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84BCE-3DCF-4AEC-B221-86B939A93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3D7A8-6F57-4327-BD6E-C27E3503C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485F21-2656-4DA1-9905-45547A985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1AEE50-DD1B-439F-8B13-D7BEEDDF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669D9F-70E3-4C13-ADC3-5F0E15B03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4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C4357-6F4F-423F-BCE3-180B45AA6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D9BE55-38C3-43BE-9F55-4693FB667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496A84-9889-4F14-88FC-ADF925C9A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B5B7F1-2C79-41F0-B1AA-2BC28E3B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08703-7418-4D1A-8F63-48B167CB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94C8C1-90E1-4F0D-A38A-C5825806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7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3B9ADC-1167-4C91-9FC6-4F92CCC9F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8C14FA-B908-4D0F-984E-7C14DE1C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31B016-E5E1-4460-9B9A-79D12B743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9B96-8F6F-46EA-8EA7-99CC832F0895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18925E-68E6-47BF-A65C-3854207FE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EE3C4E-C2F9-413F-B620-4B1F33B1C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1032D-49DB-442E-93A4-9F4888DE6C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26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nuartb.github.io/cs482-project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8A246F-24D4-41F2-AAC9-99AFA82CA06F}"/>
              </a:ext>
            </a:extLst>
          </p:cNvPr>
          <p:cNvGrpSpPr/>
          <p:nvPr/>
        </p:nvGrpSpPr>
        <p:grpSpPr>
          <a:xfrm>
            <a:off x="2583543" y="1643519"/>
            <a:ext cx="7024915" cy="2176006"/>
            <a:chOff x="5167088" y="3837214"/>
            <a:chExt cx="7024915" cy="217600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A3A9E8-0B7E-4CA4-8A92-7CF0BC18B2D5}"/>
                </a:ext>
              </a:extLst>
            </p:cNvPr>
            <p:cNvSpPr/>
            <p:nvPr/>
          </p:nvSpPr>
          <p:spPr>
            <a:xfrm rot="16200000">
              <a:off x="7591543" y="1412759"/>
              <a:ext cx="2176006" cy="7024915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292DDE5-41CF-4D8C-ABD1-4C96BC0C1EE7}"/>
                </a:ext>
              </a:extLst>
            </p:cNvPr>
            <p:cNvSpPr/>
            <p:nvPr/>
          </p:nvSpPr>
          <p:spPr>
            <a:xfrm>
              <a:off x="5391421" y="4169522"/>
              <a:ext cx="6576245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00388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CS442 Term Project</a:t>
              </a:r>
            </a:p>
            <a:p>
              <a:pPr algn="ctr"/>
              <a:r>
                <a:rPr lang="en-US" altLang="ko-KR" sz="48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No. It Doesn’t Fit</a:t>
              </a:r>
            </a:p>
            <a:p>
              <a:pPr algn="ctr"/>
              <a:r>
                <a:rPr lang="en-US" altLang="ko-KR" sz="2400" b="1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Team 3 </a:t>
              </a:r>
              <a:r>
                <a:rPr lang="en-US" altLang="ko-KR" sz="24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/ </a:t>
              </a:r>
              <a:r>
                <a:rPr lang="en-US" altLang="ko-KR" sz="20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Inyong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Koo, Haram Kwon, </a:t>
              </a:r>
              <a:r>
                <a:rPr lang="en-US" altLang="ko-KR" sz="20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Anuar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altLang="ko-KR" sz="2000" dirty="0" err="1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Talipov</a:t>
              </a:r>
              <a:r>
                <a:rPr lang="en-US" altLang="ko-KR" sz="2000" dirty="0"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endParaRPr lang="ko-KR" altLang="en-US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0DCC0256-517C-4A8D-90C4-60F7805B7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34"/>
          <a:stretch/>
        </p:blipFill>
        <p:spPr>
          <a:xfrm>
            <a:off x="1959428" y="4122804"/>
            <a:ext cx="8273144" cy="39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38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08187DB4-D3D5-465E-B713-CE46BEB08209}"/>
              </a:ext>
            </a:extLst>
          </p:cNvPr>
          <p:cNvSpPr txBox="1">
            <a:spLocks/>
          </p:cNvSpPr>
          <p:nvPr/>
        </p:nvSpPr>
        <p:spPr>
          <a:xfrm>
            <a:off x="1462071" y="1483744"/>
            <a:ext cx="9879747" cy="56807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007A81-835C-4260-AC68-9B69B7571B79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Feedbacks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B4701-A31A-4ECB-9760-9A9C8915B221}"/>
              </a:ext>
            </a:extLst>
          </p:cNvPr>
          <p:cNvSpPr txBox="1"/>
          <p:nvPr/>
        </p:nvSpPr>
        <p:spPr>
          <a:xfrm>
            <a:off x="850182" y="1333639"/>
            <a:ext cx="114082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What testers </a:t>
            </a:r>
            <a:r>
              <a:rPr lang="en-US" altLang="ko-KR" sz="2400" dirty="0">
                <a:solidFill>
                  <a:srgbClr val="FF0000"/>
                </a:solidFill>
              </a:rPr>
              <a:t>disliked </a:t>
            </a:r>
            <a:r>
              <a:rPr lang="en-US" altLang="ko-KR" sz="2400" dirty="0"/>
              <a:t>in our game: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52B0A5-59D4-4A41-A10D-6FD6FE607926}"/>
              </a:ext>
            </a:extLst>
          </p:cNvPr>
          <p:cNvSpPr/>
          <p:nvPr/>
        </p:nvSpPr>
        <p:spPr>
          <a:xfrm>
            <a:off x="1061412" y="2083908"/>
            <a:ext cx="9734746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Level 7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Unpredicted movement of pieces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TOO HARD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Screen turning off during the game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6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08187DB4-D3D5-465E-B713-CE46BEB08209}"/>
              </a:ext>
            </a:extLst>
          </p:cNvPr>
          <p:cNvSpPr txBox="1">
            <a:spLocks/>
          </p:cNvSpPr>
          <p:nvPr/>
        </p:nvSpPr>
        <p:spPr>
          <a:xfrm>
            <a:off x="1462071" y="1483744"/>
            <a:ext cx="9879747" cy="56807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007A81-835C-4260-AC68-9B69B7571B79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Feedbacks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B4701-A31A-4ECB-9760-9A9C8915B221}"/>
              </a:ext>
            </a:extLst>
          </p:cNvPr>
          <p:cNvSpPr txBox="1"/>
          <p:nvPr/>
        </p:nvSpPr>
        <p:spPr>
          <a:xfrm>
            <a:off x="850182" y="1333639"/>
            <a:ext cx="114082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What testers </a:t>
            </a:r>
            <a:r>
              <a:rPr lang="en-US" altLang="ko-KR" sz="2400" dirty="0">
                <a:solidFill>
                  <a:schemeClr val="accent1"/>
                </a:solidFill>
              </a:rPr>
              <a:t>liked</a:t>
            </a:r>
            <a:r>
              <a:rPr lang="en-US" altLang="ko-KR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/>
              <a:t>in our game: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52B0A5-59D4-4A41-A10D-6FD6FE607926}"/>
              </a:ext>
            </a:extLst>
          </p:cNvPr>
          <p:cNvSpPr/>
          <p:nvPr/>
        </p:nvSpPr>
        <p:spPr>
          <a:xfrm>
            <a:off x="1061412" y="2083908"/>
            <a:ext cx="9734746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Music!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Simplicity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Gameplay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Challenge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6265A1-E09A-4B3D-A3EC-884C3F6E1CF5}"/>
              </a:ext>
            </a:extLst>
          </p:cNvPr>
          <p:cNvSpPr/>
          <p:nvPr/>
        </p:nvSpPr>
        <p:spPr>
          <a:xfrm>
            <a:off x="1290569" y="4358593"/>
            <a:ext cx="10222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  <a:spcAft>
                <a:spcPts val="1600"/>
              </a:spcAft>
            </a:pPr>
            <a:r>
              <a:rPr lang="en-US" altLang="ko-KR" sz="2000" b="1" dirty="0"/>
              <a:t>One of reviews:</a:t>
            </a:r>
            <a:r>
              <a:rPr lang="en-US" altLang="ko-KR" sz="2000" dirty="0"/>
              <a:t> “The simplicity of the game along with the smart level design made me actually play the game till the last level. I also enjoyed that there was no certain time limit, giving me freedom to concentrate and figure out whatever works the best"</a:t>
            </a:r>
          </a:p>
        </p:txBody>
      </p:sp>
    </p:spTree>
    <p:extLst>
      <p:ext uri="{BB962C8B-B14F-4D97-AF65-F5344CB8AC3E}">
        <p14:creationId xmlns:p14="http://schemas.microsoft.com/office/powerpoint/2010/main" val="409055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08187DB4-D3D5-465E-B713-CE46BEB08209}"/>
              </a:ext>
            </a:extLst>
          </p:cNvPr>
          <p:cNvSpPr txBox="1">
            <a:spLocks/>
          </p:cNvSpPr>
          <p:nvPr/>
        </p:nvSpPr>
        <p:spPr>
          <a:xfrm>
            <a:off x="1462071" y="1483744"/>
            <a:ext cx="9879747" cy="56807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007A81-835C-4260-AC68-9B69B7571B79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Feedbacks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B4701-A31A-4ECB-9760-9A9C8915B221}"/>
              </a:ext>
            </a:extLst>
          </p:cNvPr>
          <p:cNvSpPr txBox="1"/>
          <p:nvPr/>
        </p:nvSpPr>
        <p:spPr>
          <a:xfrm>
            <a:off x="850182" y="1333639"/>
            <a:ext cx="114082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Personal feedbacks and suggestions: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52B0A5-59D4-4A41-A10D-6FD6FE607926}"/>
              </a:ext>
            </a:extLst>
          </p:cNvPr>
          <p:cNvSpPr/>
          <p:nvPr/>
        </p:nvSpPr>
        <p:spPr>
          <a:xfrm>
            <a:off x="1061412" y="2083908"/>
            <a:ext cx="9734746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Interface should be improved!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Responsiveness of the app.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More levels!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Add initial picture</a:t>
            </a:r>
          </a:p>
          <a:p>
            <a:pPr marL="361950" lvl="0" indent="-285750">
              <a:lnSpc>
                <a:spcPct val="150000"/>
              </a:lnSpc>
              <a:buSzPts val="2400"/>
              <a:buFontTx/>
              <a:buChar char="-"/>
            </a:pPr>
            <a:r>
              <a:rPr lang="en-US" altLang="ko-KR" dirty="0"/>
              <a:t>Release it on the App Store!!!</a:t>
            </a:r>
          </a:p>
        </p:txBody>
      </p:sp>
    </p:spTree>
    <p:extLst>
      <p:ext uri="{BB962C8B-B14F-4D97-AF65-F5344CB8AC3E}">
        <p14:creationId xmlns:p14="http://schemas.microsoft.com/office/powerpoint/2010/main" val="169223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Statistics</a:t>
            </a:r>
            <a:endParaRPr/>
          </a:p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07987">
              <a:buSzPts val="2400"/>
            </a:pPr>
            <a:r>
              <a:rPr lang="en" sz="3200" dirty="0"/>
              <a:t>What testers liked in our game:</a:t>
            </a:r>
            <a:endParaRPr sz="3200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b="1" dirty="0"/>
              <a:t>Music!</a:t>
            </a:r>
            <a:endParaRPr b="1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b="1" dirty="0"/>
              <a:t>Simplicity</a:t>
            </a:r>
            <a:endParaRPr b="1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b="1" dirty="0"/>
              <a:t>Gameplay</a:t>
            </a:r>
            <a:endParaRPr b="1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b="1" dirty="0"/>
              <a:t>Challenge</a:t>
            </a:r>
            <a:endParaRPr b="1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b="1" dirty="0"/>
              <a:t>One of reviews:</a:t>
            </a:r>
            <a:r>
              <a:rPr lang="en" dirty="0"/>
              <a:t> “The simplicity of the game along with the smart level design made me actually play the game till the last level. I also enjoyed that there was no certain time limit, giving me freedom to concentrate and figure out whatever works the best"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4657A51-DD0E-48E7-9E19-7C227F5485CD}"/>
              </a:ext>
            </a:extLst>
          </p:cNvPr>
          <p:cNvSpPr/>
          <p:nvPr/>
        </p:nvSpPr>
        <p:spPr>
          <a:xfrm>
            <a:off x="486377" y="452499"/>
            <a:ext cx="6576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No. It Doesn’t 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7C860-84C1-46E8-BB52-296E83C6A56D}"/>
              </a:ext>
            </a:extLst>
          </p:cNvPr>
          <p:cNvSpPr txBox="1"/>
          <p:nvPr/>
        </p:nvSpPr>
        <p:spPr>
          <a:xfrm>
            <a:off x="299286" y="109883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Timetable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6A40F37-F0D4-4B1B-9DBF-3AE7D9002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050166"/>
              </p:ext>
            </p:extLst>
          </p:nvPr>
        </p:nvGraphicFramePr>
        <p:xfrm>
          <a:off x="996118" y="1676025"/>
          <a:ext cx="11068046" cy="5100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186">
                  <a:extLst>
                    <a:ext uri="{9D8B030D-6E8A-4147-A177-3AD203B41FA5}">
                      <a16:colId xmlns:a16="http://schemas.microsoft.com/office/drawing/2014/main" val="2672197144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3866371745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2263187170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1471272655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3839856266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3143882261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3899049747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1915052881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582117578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2147549746"/>
                    </a:ext>
                  </a:extLst>
                </a:gridCol>
                <a:gridCol w="1006186">
                  <a:extLst>
                    <a:ext uri="{9D8B030D-6E8A-4147-A177-3AD203B41FA5}">
                      <a16:colId xmlns:a16="http://schemas.microsoft.com/office/drawing/2014/main" val="72314470"/>
                    </a:ext>
                  </a:extLst>
                </a:gridCol>
              </a:tblGrid>
              <a:tr h="434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7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8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9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11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13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15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66011"/>
                  </a:ext>
                </a:extLst>
              </a:tr>
              <a:tr h="466630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596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8BFF4B-9893-4C2A-B763-89F91CCE74DA}"/>
              </a:ext>
            </a:extLst>
          </p:cNvPr>
          <p:cNvSpPr txBox="1"/>
          <p:nvPr/>
        </p:nvSpPr>
        <p:spPr>
          <a:xfrm>
            <a:off x="171450" y="1676025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Week</a:t>
            </a:r>
            <a:endParaRPr lang="ko-KR" altLang="en-US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36D37E-B899-4DE4-B6FA-1F8E76B49A78}"/>
              </a:ext>
            </a:extLst>
          </p:cNvPr>
          <p:cNvSpPr txBox="1"/>
          <p:nvPr/>
        </p:nvSpPr>
        <p:spPr>
          <a:xfrm>
            <a:off x="10243381" y="581982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Final</a:t>
            </a:r>
          </a:p>
          <a:p>
            <a:pPr algn="ctr"/>
            <a:r>
              <a:rPr lang="en-US" altLang="ko-KR" sz="12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Presentation</a:t>
            </a:r>
            <a:endParaRPr lang="ko-KR" altLang="en-US" sz="1200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434D4D8-39C9-4B4F-8605-E23770BFCD4A}"/>
              </a:ext>
            </a:extLst>
          </p:cNvPr>
          <p:cNvGrpSpPr/>
          <p:nvPr/>
        </p:nvGrpSpPr>
        <p:grpSpPr>
          <a:xfrm>
            <a:off x="9495972" y="2189725"/>
            <a:ext cx="747409" cy="276999"/>
            <a:chOff x="7417120" y="332601"/>
            <a:chExt cx="747409" cy="27699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48EC79B-3E61-4C1B-B88D-3C96323D95B0}"/>
                </a:ext>
              </a:extLst>
            </p:cNvPr>
            <p:cNvSpPr/>
            <p:nvPr/>
          </p:nvSpPr>
          <p:spPr>
            <a:xfrm>
              <a:off x="7417120" y="429600"/>
              <a:ext cx="99664" cy="996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B2ABCB-8101-4976-9148-A215CD1A3208}"/>
                </a:ext>
              </a:extLst>
            </p:cNvPr>
            <p:cNvSpPr txBox="1"/>
            <p:nvPr/>
          </p:nvSpPr>
          <p:spPr>
            <a:xfrm>
              <a:off x="7466952" y="332601"/>
              <a:ext cx="697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Anuar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BA994E7-4B75-4066-BB7C-5C655242ACAA}"/>
              </a:ext>
            </a:extLst>
          </p:cNvPr>
          <p:cNvGrpSpPr/>
          <p:nvPr/>
        </p:nvGrpSpPr>
        <p:grpSpPr>
          <a:xfrm>
            <a:off x="10293213" y="2189725"/>
            <a:ext cx="747409" cy="276999"/>
            <a:chOff x="10389266" y="2189725"/>
            <a:chExt cx="747409" cy="27699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AA1BE5A-8C54-4D62-B1DA-BBB7E781F39E}"/>
                </a:ext>
              </a:extLst>
            </p:cNvPr>
            <p:cNvSpPr/>
            <p:nvPr/>
          </p:nvSpPr>
          <p:spPr>
            <a:xfrm>
              <a:off x="10389266" y="2286724"/>
              <a:ext cx="99664" cy="996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503BD6B-9A01-429C-AEF8-CEB37D58CE40}"/>
                </a:ext>
              </a:extLst>
            </p:cNvPr>
            <p:cNvSpPr txBox="1"/>
            <p:nvPr/>
          </p:nvSpPr>
          <p:spPr>
            <a:xfrm>
              <a:off x="10439098" y="2189725"/>
              <a:ext cx="697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Haram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2238E64-EE80-43A4-8842-30709A894CF5}"/>
              </a:ext>
            </a:extLst>
          </p:cNvPr>
          <p:cNvGrpSpPr/>
          <p:nvPr/>
        </p:nvGrpSpPr>
        <p:grpSpPr>
          <a:xfrm>
            <a:off x="11086577" y="2189725"/>
            <a:ext cx="747409" cy="276999"/>
            <a:chOff x="11186507" y="2189725"/>
            <a:chExt cx="747409" cy="276999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1A7D584-940F-41F4-9C74-145CAC573B76}"/>
                </a:ext>
              </a:extLst>
            </p:cNvPr>
            <p:cNvSpPr/>
            <p:nvPr/>
          </p:nvSpPr>
          <p:spPr>
            <a:xfrm>
              <a:off x="11186507" y="2286724"/>
              <a:ext cx="99664" cy="996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9F6148-96C2-4230-95F8-69CE9AC5FB7F}"/>
                </a:ext>
              </a:extLst>
            </p:cNvPr>
            <p:cNvSpPr txBox="1"/>
            <p:nvPr/>
          </p:nvSpPr>
          <p:spPr>
            <a:xfrm>
              <a:off x="11236339" y="2189725"/>
              <a:ext cx="6975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Inyong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399B8BA-ACCE-4447-9227-6EFB52DF5E70}"/>
              </a:ext>
            </a:extLst>
          </p:cNvPr>
          <p:cNvGrpSpPr/>
          <p:nvPr/>
        </p:nvGrpSpPr>
        <p:grpSpPr>
          <a:xfrm>
            <a:off x="1018904" y="2560826"/>
            <a:ext cx="2976401" cy="276999"/>
            <a:chOff x="847454" y="1627674"/>
            <a:chExt cx="2976401" cy="27699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105CEAF-75D4-4AE8-8F7E-ED12EDCD16BB}"/>
                </a:ext>
              </a:extLst>
            </p:cNvPr>
            <p:cNvSpPr/>
            <p:nvPr/>
          </p:nvSpPr>
          <p:spPr>
            <a:xfrm>
              <a:off x="847454" y="1686527"/>
              <a:ext cx="2976401" cy="15388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74BE33-4771-4A14-8A96-5F79AE3C5EBC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System design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F28181-A242-422D-9843-C5F481C88899}"/>
              </a:ext>
            </a:extLst>
          </p:cNvPr>
          <p:cNvGrpSpPr/>
          <p:nvPr/>
        </p:nvGrpSpPr>
        <p:grpSpPr>
          <a:xfrm>
            <a:off x="1018904" y="2802458"/>
            <a:ext cx="2976401" cy="276999"/>
            <a:chOff x="847454" y="1627674"/>
            <a:chExt cx="2976401" cy="276999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D42F92C-A024-41F3-995B-28B6D35F96A8}"/>
                </a:ext>
              </a:extLst>
            </p:cNvPr>
            <p:cNvSpPr/>
            <p:nvPr/>
          </p:nvSpPr>
          <p:spPr>
            <a:xfrm>
              <a:off x="847454" y="1686527"/>
              <a:ext cx="2976401" cy="15388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F8BD84-15C0-43A3-852E-57F9C98BB63E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UI design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250B774-05CE-4B8B-BFEC-8426D1867EAC}"/>
              </a:ext>
            </a:extLst>
          </p:cNvPr>
          <p:cNvGrpSpPr/>
          <p:nvPr/>
        </p:nvGrpSpPr>
        <p:grpSpPr>
          <a:xfrm>
            <a:off x="1018904" y="3033662"/>
            <a:ext cx="2976401" cy="276999"/>
            <a:chOff x="847454" y="1627674"/>
            <a:chExt cx="2976401" cy="276999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0E394B0-0816-4D03-9D39-8CD90F790622}"/>
                </a:ext>
              </a:extLst>
            </p:cNvPr>
            <p:cNvSpPr/>
            <p:nvPr/>
          </p:nvSpPr>
          <p:spPr>
            <a:xfrm>
              <a:off x="847454" y="1686527"/>
              <a:ext cx="2976401" cy="15388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0A44BD-73FB-4C83-8CFA-189EAA0113C8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Level design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248345F-2F7F-472A-BCCE-C6565A21F90D}"/>
              </a:ext>
            </a:extLst>
          </p:cNvPr>
          <p:cNvSpPr/>
          <p:nvPr/>
        </p:nvSpPr>
        <p:spPr>
          <a:xfrm>
            <a:off x="4035060" y="3375444"/>
            <a:ext cx="2976401" cy="1538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D7052AC-F2C4-49E2-8571-640CEEFD7557}"/>
              </a:ext>
            </a:extLst>
          </p:cNvPr>
          <p:cNvGrpSpPr/>
          <p:nvPr/>
        </p:nvGrpSpPr>
        <p:grpSpPr>
          <a:xfrm>
            <a:off x="4035060" y="3558223"/>
            <a:ext cx="2976401" cy="276999"/>
            <a:chOff x="847454" y="1627674"/>
            <a:chExt cx="2976401" cy="276999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C704F3C-A8BB-4B6F-B5E3-7465D4510A28}"/>
                </a:ext>
              </a:extLst>
            </p:cNvPr>
            <p:cNvSpPr/>
            <p:nvPr/>
          </p:nvSpPr>
          <p:spPr>
            <a:xfrm>
              <a:off x="847454" y="1686527"/>
              <a:ext cx="2976401" cy="15388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DDD8B9-9E11-49B9-9092-F8FA7EA21848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UI implementation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F44800C-C9B7-4706-862C-7585AA01B247}"/>
              </a:ext>
            </a:extLst>
          </p:cNvPr>
          <p:cNvGrpSpPr/>
          <p:nvPr/>
        </p:nvGrpSpPr>
        <p:grpSpPr>
          <a:xfrm>
            <a:off x="4035059" y="3796271"/>
            <a:ext cx="2976401" cy="276999"/>
            <a:chOff x="847454" y="1627674"/>
            <a:chExt cx="2976401" cy="276999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5230E31-8FD4-4817-9AE3-935B1842B49F}"/>
                </a:ext>
              </a:extLst>
            </p:cNvPr>
            <p:cNvSpPr/>
            <p:nvPr/>
          </p:nvSpPr>
          <p:spPr>
            <a:xfrm>
              <a:off x="847454" y="1686527"/>
              <a:ext cx="2976401" cy="15388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E2B212-090F-4F53-9090-EE70DCC29061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Level implementation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039E569-557F-4303-A916-519EEAC85AE8}"/>
              </a:ext>
            </a:extLst>
          </p:cNvPr>
          <p:cNvSpPr txBox="1"/>
          <p:nvPr/>
        </p:nvSpPr>
        <p:spPr>
          <a:xfrm>
            <a:off x="2236279" y="6210889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Progress #2</a:t>
            </a:r>
            <a:endParaRPr lang="ko-KR" altLang="en-US" sz="1200" b="1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A71F94-8B64-4E6D-832D-655D3E5A8AB9}"/>
              </a:ext>
            </a:extLst>
          </p:cNvPr>
          <p:cNvSpPr txBox="1"/>
          <p:nvPr/>
        </p:nvSpPr>
        <p:spPr>
          <a:xfrm>
            <a:off x="2236279" y="6445629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Complete game design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E4CC88-76EC-477A-896E-A355A5106519}"/>
              </a:ext>
            </a:extLst>
          </p:cNvPr>
          <p:cNvGrpSpPr/>
          <p:nvPr/>
        </p:nvGrpSpPr>
        <p:grpSpPr>
          <a:xfrm>
            <a:off x="4035059" y="4039127"/>
            <a:ext cx="2976401" cy="276999"/>
            <a:chOff x="847454" y="1627674"/>
            <a:chExt cx="2976401" cy="2769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06D52DF-5BBF-43F4-9005-651DF2EFFE23}"/>
                </a:ext>
              </a:extLst>
            </p:cNvPr>
            <p:cNvSpPr/>
            <p:nvPr/>
          </p:nvSpPr>
          <p:spPr>
            <a:xfrm>
              <a:off x="847454" y="1686527"/>
              <a:ext cx="2976401" cy="15388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DD55AEA-7C6C-432F-AF59-D62AB0AE493E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Sensor Manager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3AD5BA5-BD86-47FF-B55E-D797808B4299}"/>
              </a:ext>
            </a:extLst>
          </p:cNvPr>
          <p:cNvGrpSpPr/>
          <p:nvPr/>
        </p:nvGrpSpPr>
        <p:grpSpPr>
          <a:xfrm>
            <a:off x="7064985" y="4324439"/>
            <a:ext cx="2976401" cy="276999"/>
            <a:chOff x="847454" y="1627674"/>
            <a:chExt cx="2976401" cy="27699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84D972D-9067-4515-80A5-F2A19B5EDCE8}"/>
                </a:ext>
              </a:extLst>
            </p:cNvPr>
            <p:cNvSpPr/>
            <p:nvPr/>
          </p:nvSpPr>
          <p:spPr>
            <a:xfrm>
              <a:off x="847454" y="1686527"/>
              <a:ext cx="2976401" cy="15388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632BA68-AEA0-4BAE-A2E9-E4F27D7EE1F3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Add levels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0B474084-1E58-4FD8-BF89-4D2F16A2F0AD}"/>
              </a:ext>
            </a:extLst>
          </p:cNvPr>
          <p:cNvGrpSpPr/>
          <p:nvPr/>
        </p:nvGrpSpPr>
        <p:grpSpPr>
          <a:xfrm>
            <a:off x="7064985" y="4565508"/>
            <a:ext cx="2976401" cy="276999"/>
            <a:chOff x="847454" y="1627674"/>
            <a:chExt cx="2976401" cy="276999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31A32A9A-92B4-40CD-8321-757F713708C6}"/>
                </a:ext>
              </a:extLst>
            </p:cNvPr>
            <p:cNvSpPr/>
            <p:nvPr/>
          </p:nvSpPr>
          <p:spPr>
            <a:xfrm>
              <a:off x="847454" y="1686527"/>
              <a:ext cx="2976401" cy="1538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05AC0D-0F95-4F59-B269-87D2D92F79C4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Texture Mapping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2622ED-F47C-4001-9B3D-1764528505D2}"/>
              </a:ext>
            </a:extLst>
          </p:cNvPr>
          <p:cNvGrpSpPr/>
          <p:nvPr/>
        </p:nvGrpSpPr>
        <p:grpSpPr>
          <a:xfrm>
            <a:off x="9080501" y="5173132"/>
            <a:ext cx="2672856" cy="276999"/>
            <a:chOff x="840396" y="1627674"/>
            <a:chExt cx="2597858" cy="276999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7F26AA8-078C-462A-91AD-6F8A00841217}"/>
                </a:ext>
              </a:extLst>
            </p:cNvPr>
            <p:cNvSpPr/>
            <p:nvPr/>
          </p:nvSpPr>
          <p:spPr>
            <a:xfrm>
              <a:off x="840396" y="1686527"/>
              <a:ext cx="1901083" cy="1538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AE180D-9091-4FA9-9F01-B93905C28DAC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User </a:t>
              </a:r>
              <a:r>
                <a:rPr lang="en-US" altLang="ko-KR" sz="1200" dirty="0" err="1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servey</a:t>
              </a:r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 &amp; Feedback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5296596-C8EA-4DB9-85DF-2FE4D0A20BEC}"/>
              </a:ext>
            </a:extLst>
          </p:cNvPr>
          <p:cNvGrpSpPr/>
          <p:nvPr/>
        </p:nvGrpSpPr>
        <p:grpSpPr>
          <a:xfrm>
            <a:off x="6208010" y="6210889"/>
            <a:ext cx="2622620" cy="511739"/>
            <a:chOff x="2204459" y="5569173"/>
            <a:chExt cx="2622620" cy="511739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A3ADC85-96C7-4CDE-BC42-273796C0CEBB}"/>
                </a:ext>
              </a:extLst>
            </p:cNvPr>
            <p:cNvSpPr txBox="1"/>
            <p:nvPr/>
          </p:nvSpPr>
          <p:spPr>
            <a:xfrm>
              <a:off x="2236279" y="5569173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Progress #3</a:t>
              </a:r>
              <a:endParaRPr lang="ko-KR" altLang="en-US" sz="12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C0C33E-A384-40E2-AE82-A4683255877E}"/>
                </a:ext>
              </a:extLst>
            </p:cNvPr>
            <p:cNvSpPr txBox="1"/>
            <p:nvPr/>
          </p:nvSpPr>
          <p:spPr>
            <a:xfrm>
              <a:off x="2204459" y="5803913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Game Prototype (Level 1)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D8A6FF7-882D-4983-AF9B-AC06F829F2E9}"/>
              </a:ext>
            </a:extLst>
          </p:cNvPr>
          <p:cNvGrpSpPr/>
          <p:nvPr/>
        </p:nvGrpSpPr>
        <p:grpSpPr>
          <a:xfrm>
            <a:off x="8232829" y="6210889"/>
            <a:ext cx="2640610" cy="511739"/>
            <a:chOff x="2236279" y="5569173"/>
            <a:chExt cx="2640610" cy="51173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96A8A0D-A362-4B58-A6A2-EA5909046E17}"/>
                </a:ext>
              </a:extLst>
            </p:cNvPr>
            <p:cNvSpPr txBox="1"/>
            <p:nvPr/>
          </p:nvSpPr>
          <p:spPr>
            <a:xfrm>
              <a:off x="2236279" y="5569173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Progress #4</a:t>
              </a:r>
              <a:endParaRPr lang="ko-KR" altLang="en-US" sz="1200" b="1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C51CC8-665D-4FC0-A498-499974824BF1}"/>
                </a:ext>
              </a:extLst>
            </p:cNvPr>
            <p:cNvSpPr txBox="1"/>
            <p:nvPr/>
          </p:nvSpPr>
          <p:spPr>
            <a:xfrm>
              <a:off x="2286089" y="5803913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Complete development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FA3B4411-A139-4683-AA91-E3E08EED258B}"/>
              </a:ext>
            </a:extLst>
          </p:cNvPr>
          <p:cNvGrpSpPr/>
          <p:nvPr/>
        </p:nvGrpSpPr>
        <p:grpSpPr>
          <a:xfrm>
            <a:off x="9080501" y="5433281"/>
            <a:ext cx="2672856" cy="276999"/>
            <a:chOff x="840396" y="1627674"/>
            <a:chExt cx="2597858" cy="276999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CFCAB1A9-29DB-4263-B508-68B08D9990EE}"/>
                </a:ext>
              </a:extLst>
            </p:cNvPr>
            <p:cNvSpPr/>
            <p:nvPr/>
          </p:nvSpPr>
          <p:spPr>
            <a:xfrm>
              <a:off x="840396" y="1686527"/>
              <a:ext cx="1901083" cy="1538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70132E-442A-47A8-B66C-E88829686C01}"/>
                </a:ext>
              </a:extLst>
            </p:cNvPr>
            <p:cNvSpPr txBox="1"/>
            <p:nvPr/>
          </p:nvSpPr>
          <p:spPr>
            <a:xfrm>
              <a:off x="847454" y="1627674"/>
              <a:ext cx="2590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Optional VFX, SFX</a:t>
              </a:r>
              <a:endParaRPr lang="ko-KR" altLang="en-US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55E7A244-84FF-4B0F-8A55-0D507BAD9A27}"/>
              </a:ext>
            </a:extLst>
          </p:cNvPr>
          <p:cNvSpPr/>
          <p:nvPr/>
        </p:nvSpPr>
        <p:spPr>
          <a:xfrm>
            <a:off x="4035058" y="3453569"/>
            <a:ext cx="2976401" cy="77319"/>
          </a:xfrm>
          <a:custGeom>
            <a:avLst/>
            <a:gdLst>
              <a:gd name="connsiteX0" fmla="*/ 0 w 2976401"/>
              <a:gd name="connsiteY0" fmla="*/ 0 h 77319"/>
              <a:gd name="connsiteX1" fmla="*/ 2976401 w 2976401"/>
              <a:gd name="connsiteY1" fmla="*/ 0 h 77319"/>
              <a:gd name="connsiteX2" fmla="*/ 2976401 w 2976401"/>
              <a:gd name="connsiteY2" fmla="*/ 51670 h 77319"/>
              <a:gd name="connsiteX3" fmla="*/ 2950752 w 2976401"/>
              <a:gd name="connsiteY3" fmla="*/ 77319 h 77319"/>
              <a:gd name="connsiteX4" fmla="*/ 25649 w 2976401"/>
              <a:gd name="connsiteY4" fmla="*/ 77319 h 77319"/>
              <a:gd name="connsiteX5" fmla="*/ 0 w 2976401"/>
              <a:gd name="connsiteY5" fmla="*/ 51670 h 77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76401" h="77319">
                <a:moveTo>
                  <a:pt x="0" y="0"/>
                </a:moveTo>
                <a:lnTo>
                  <a:pt x="2976401" y="0"/>
                </a:lnTo>
                <a:lnTo>
                  <a:pt x="2976401" y="51670"/>
                </a:lnTo>
                <a:cubicBezTo>
                  <a:pt x="2976401" y="65836"/>
                  <a:pt x="2964918" y="77319"/>
                  <a:pt x="2950752" y="77319"/>
                </a:cubicBezTo>
                <a:lnTo>
                  <a:pt x="25649" y="77319"/>
                </a:lnTo>
                <a:cubicBezTo>
                  <a:pt x="11483" y="77319"/>
                  <a:pt x="0" y="65836"/>
                  <a:pt x="0" y="5167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4F35C3-D506-4E1B-B566-D14F57365684}"/>
              </a:ext>
            </a:extLst>
          </p:cNvPr>
          <p:cNvSpPr txBox="1"/>
          <p:nvPr/>
        </p:nvSpPr>
        <p:spPr>
          <a:xfrm>
            <a:off x="4035060" y="3316591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Physics implementation</a:t>
            </a:r>
            <a:endParaRPr lang="ko-KR" altLang="en-US" sz="1200" dirty="0"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199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3ABAB2-8EFB-4EBE-961B-2E88D9618DCF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No. It Doesn’t Fit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544F31-5C80-473B-95CC-6AEB7B56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49" y="2718179"/>
            <a:ext cx="6772732" cy="3687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D96CAE-B97F-48D6-88A8-0AA828B404D0}"/>
              </a:ext>
            </a:extLst>
          </p:cNvPr>
          <p:cNvSpPr txBox="1"/>
          <p:nvPr/>
        </p:nvSpPr>
        <p:spPr>
          <a:xfrm>
            <a:off x="1780719" y="1328000"/>
            <a:ext cx="9293681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Started from </a:t>
            </a:r>
            <a:r>
              <a:rPr lang="en-US" altLang="ko-KR" sz="2800" dirty="0" err="1"/>
              <a:t>Hajun’s</a:t>
            </a:r>
            <a:r>
              <a:rPr lang="en-US" altLang="ko-KR" sz="2800" dirty="0"/>
              <a:t> idea,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		We brought our game into the real world.</a:t>
            </a:r>
            <a:endParaRPr lang="ko-KR" altLang="en-US" sz="28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DDA8F01-6544-4145-99D8-3ECAFCFDCC75}"/>
              </a:ext>
            </a:extLst>
          </p:cNvPr>
          <p:cNvGrpSpPr/>
          <p:nvPr/>
        </p:nvGrpSpPr>
        <p:grpSpPr>
          <a:xfrm>
            <a:off x="885373" y="3086598"/>
            <a:ext cx="3179299" cy="684803"/>
            <a:chOff x="885373" y="3432826"/>
            <a:chExt cx="3179299" cy="68480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F861E2-6885-4AF0-AB66-81C8935AC5B8}"/>
                </a:ext>
              </a:extLst>
            </p:cNvPr>
            <p:cNvSpPr txBox="1"/>
            <p:nvPr/>
          </p:nvSpPr>
          <p:spPr>
            <a:xfrm>
              <a:off x="1493373" y="3432826"/>
              <a:ext cx="2571299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/>
                <a:t>Solvable</a:t>
              </a:r>
              <a:endParaRPr lang="ko-KR" altLang="en-US" sz="2800" b="1" dirty="0"/>
            </a:p>
          </p:txBody>
        </p:sp>
        <p:pic>
          <p:nvPicPr>
            <p:cNvPr id="2052" name="Picture 4" descr="check icon에 대한 이미지 검색결과">
              <a:extLst>
                <a:ext uri="{FF2B5EF4-FFF2-40B4-BE49-F238E27FC236}">
                  <a16:creationId xmlns:a16="http://schemas.microsoft.com/office/drawing/2014/main" id="{A305836C-8D41-43CC-9BF8-AD6085531A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5" t="18603" r="14607" b="27630"/>
            <a:stretch/>
          </p:blipFill>
          <p:spPr bwMode="auto">
            <a:xfrm>
              <a:off x="885373" y="3534635"/>
              <a:ext cx="608000" cy="4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47C9845-4445-4C27-89CE-DB4395BD3247}"/>
              </a:ext>
            </a:extLst>
          </p:cNvPr>
          <p:cNvGrpSpPr/>
          <p:nvPr/>
        </p:nvGrpSpPr>
        <p:grpSpPr>
          <a:xfrm>
            <a:off x="885373" y="3873210"/>
            <a:ext cx="3179299" cy="684803"/>
            <a:chOff x="885373" y="4219438"/>
            <a:chExt cx="3179299" cy="6848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9B0E44-4856-4AF6-963B-85C6F471D17E}"/>
                </a:ext>
              </a:extLst>
            </p:cNvPr>
            <p:cNvSpPr txBox="1"/>
            <p:nvPr/>
          </p:nvSpPr>
          <p:spPr>
            <a:xfrm>
              <a:off x="1493373" y="4219438"/>
              <a:ext cx="2571299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/>
                <a:t>Challenging</a:t>
              </a:r>
              <a:endParaRPr lang="ko-KR" altLang="en-US" sz="2800" b="1" dirty="0"/>
            </a:p>
          </p:txBody>
        </p:sp>
        <p:pic>
          <p:nvPicPr>
            <p:cNvPr id="19" name="Picture 4" descr="check icon에 대한 이미지 검색결과">
              <a:extLst>
                <a:ext uri="{FF2B5EF4-FFF2-40B4-BE49-F238E27FC236}">
                  <a16:creationId xmlns:a16="http://schemas.microsoft.com/office/drawing/2014/main" id="{7AE2A5F6-83D0-4145-9C9D-875F308B19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5" t="18603" r="14607" b="27630"/>
            <a:stretch/>
          </p:blipFill>
          <p:spPr bwMode="auto">
            <a:xfrm>
              <a:off x="885373" y="4321247"/>
              <a:ext cx="608000" cy="4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C74A4B9-66AD-417D-B535-BA8C566B7C3D}"/>
              </a:ext>
            </a:extLst>
          </p:cNvPr>
          <p:cNvGrpSpPr/>
          <p:nvPr/>
        </p:nvGrpSpPr>
        <p:grpSpPr>
          <a:xfrm>
            <a:off x="885373" y="4659822"/>
            <a:ext cx="3179299" cy="684803"/>
            <a:chOff x="885373" y="5006050"/>
            <a:chExt cx="3179299" cy="6848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6292C6-7162-4B93-ABC6-9510E336DD6C}"/>
                </a:ext>
              </a:extLst>
            </p:cNvPr>
            <p:cNvSpPr txBox="1"/>
            <p:nvPr/>
          </p:nvSpPr>
          <p:spPr>
            <a:xfrm>
              <a:off x="1493373" y="5006050"/>
              <a:ext cx="2571299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/>
                <a:t>Match Purpose</a:t>
              </a:r>
              <a:endParaRPr lang="ko-KR" altLang="en-US" sz="2800" b="1" dirty="0"/>
            </a:p>
          </p:txBody>
        </p:sp>
        <p:pic>
          <p:nvPicPr>
            <p:cNvPr id="21" name="Picture 4" descr="check icon에 대한 이미지 검색결과">
              <a:extLst>
                <a:ext uri="{FF2B5EF4-FFF2-40B4-BE49-F238E27FC236}">
                  <a16:creationId xmlns:a16="http://schemas.microsoft.com/office/drawing/2014/main" id="{7C057DD4-A1A4-4003-A20C-58DED708E8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5" t="18603" r="14607" b="27630"/>
            <a:stretch/>
          </p:blipFill>
          <p:spPr bwMode="auto">
            <a:xfrm>
              <a:off x="885373" y="5107859"/>
              <a:ext cx="608000" cy="4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365D39-1913-49EF-A3C0-607318214E80}"/>
              </a:ext>
            </a:extLst>
          </p:cNvPr>
          <p:cNvGrpSpPr/>
          <p:nvPr/>
        </p:nvGrpSpPr>
        <p:grpSpPr>
          <a:xfrm>
            <a:off x="885373" y="5457021"/>
            <a:ext cx="3179299" cy="684803"/>
            <a:chOff x="885373" y="5006050"/>
            <a:chExt cx="3179299" cy="68480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FCDC50-F678-43A1-B003-C0EB1D38E477}"/>
                </a:ext>
              </a:extLst>
            </p:cNvPr>
            <p:cNvSpPr txBox="1"/>
            <p:nvPr/>
          </p:nvSpPr>
          <p:spPr>
            <a:xfrm>
              <a:off x="1493373" y="5006050"/>
              <a:ext cx="2571299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800" b="1" dirty="0"/>
                <a:t>Entertaining</a:t>
              </a:r>
              <a:endParaRPr lang="ko-KR" altLang="en-US" sz="2800" b="1" dirty="0"/>
            </a:p>
          </p:txBody>
        </p:sp>
        <p:pic>
          <p:nvPicPr>
            <p:cNvPr id="28" name="Picture 4" descr="check icon에 대한 이미지 검색결과">
              <a:extLst>
                <a:ext uri="{FF2B5EF4-FFF2-40B4-BE49-F238E27FC236}">
                  <a16:creationId xmlns:a16="http://schemas.microsoft.com/office/drawing/2014/main" id="{FCD7837C-A990-4597-881A-080E543F4E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5" t="18603" r="14607" b="27630"/>
            <a:stretch/>
          </p:blipFill>
          <p:spPr bwMode="auto">
            <a:xfrm>
              <a:off x="885373" y="5107859"/>
              <a:ext cx="608000" cy="481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853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5DAFA26F-A17E-436F-8E6A-C6B030EE6C78}"/>
              </a:ext>
            </a:extLst>
          </p:cNvPr>
          <p:cNvGrpSpPr/>
          <p:nvPr/>
        </p:nvGrpSpPr>
        <p:grpSpPr>
          <a:xfrm>
            <a:off x="406402" y="1560845"/>
            <a:ext cx="6650480" cy="2176612"/>
            <a:chOff x="406402" y="1560845"/>
            <a:chExt cx="6650480" cy="2176612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9D3A00B-52EF-4411-A598-2B51E40B15DC}"/>
                </a:ext>
              </a:extLst>
            </p:cNvPr>
            <p:cNvGrpSpPr/>
            <p:nvPr/>
          </p:nvGrpSpPr>
          <p:grpSpPr>
            <a:xfrm>
              <a:off x="406402" y="1560845"/>
              <a:ext cx="3179299" cy="684803"/>
              <a:chOff x="885373" y="1917412"/>
              <a:chExt cx="3179299" cy="68480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249568-2FFA-4CCF-9398-CA9886879C43}"/>
                  </a:ext>
                </a:extLst>
              </p:cNvPr>
              <p:cNvSpPr txBox="1"/>
              <p:nvPr/>
            </p:nvSpPr>
            <p:spPr>
              <a:xfrm>
                <a:off x="1493373" y="1917412"/>
                <a:ext cx="2571299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800" b="1" dirty="0"/>
                  <a:t>Solvable</a:t>
                </a:r>
                <a:endParaRPr lang="ko-KR" altLang="en-US" sz="2800" b="1" dirty="0"/>
              </a:p>
            </p:txBody>
          </p:sp>
          <p:pic>
            <p:nvPicPr>
              <p:cNvPr id="27" name="Picture 4" descr="check icon에 대한 이미지 검색결과">
                <a:extLst>
                  <a:ext uri="{FF2B5EF4-FFF2-40B4-BE49-F238E27FC236}">
                    <a16:creationId xmlns:a16="http://schemas.microsoft.com/office/drawing/2014/main" id="{7DB07165-BE02-4FF0-9061-98A90E2B57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95" t="18603" r="14607" b="27630"/>
              <a:stretch/>
            </p:blipFill>
            <p:spPr bwMode="auto">
              <a:xfrm>
                <a:off x="885373" y="2019221"/>
                <a:ext cx="608000" cy="481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4E9DFA-B677-4074-B3CC-5BCBB30C38CA}"/>
                </a:ext>
              </a:extLst>
            </p:cNvPr>
            <p:cNvSpPr txBox="1"/>
            <p:nvPr/>
          </p:nvSpPr>
          <p:spPr>
            <a:xfrm>
              <a:off x="1014401" y="2333996"/>
              <a:ext cx="6042481" cy="1403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20000"/>
                </a:lnSpc>
                <a:buFontTx/>
                <a:buChar char="-"/>
              </a:pPr>
              <a:r>
                <a:rPr lang="en-US" altLang="ko-KR" sz="2400" dirty="0"/>
                <a:t>Realistic physics </a:t>
              </a:r>
              <a:r>
                <a:rPr lang="en-US" altLang="ko-KR" dirty="0"/>
                <a:t>(No rotation)</a:t>
              </a:r>
              <a:endParaRPr lang="en-US" altLang="ko-KR" sz="2000" dirty="0"/>
            </a:p>
            <a:p>
              <a:pPr marL="457200" indent="-457200">
                <a:lnSpc>
                  <a:spcPct val="120000"/>
                </a:lnSpc>
                <a:buFontTx/>
                <a:buChar char="-"/>
              </a:pPr>
              <a:r>
                <a:rPr lang="en-US" altLang="ko-KR" sz="2400" dirty="0"/>
                <a:t>Adjustable sensitivity</a:t>
              </a:r>
            </a:p>
            <a:p>
              <a:pPr marL="457200" indent="-457200">
                <a:lnSpc>
                  <a:spcPct val="120000"/>
                </a:lnSpc>
                <a:buFontTx/>
                <a:buChar char="-"/>
              </a:pPr>
              <a:r>
                <a:rPr lang="en-US" altLang="ko-KR" sz="2400" dirty="0"/>
                <a:t>Elaborate level designs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ABA511C-43E1-4AB3-ACAE-8DB2671958CB}"/>
              </a:ext>
            </a:extLst>
          </p:cNvPr>
          <p:cNvGrpSpPr/>
          <p:nvPr/>
        </p:nvGrpSpPr>
        <p:grpSpPr>
          <a:xfrm>
            <a:off x="406402" y="3927612"/>
            <a:ext cx="6650480" cy="1722122"/>
            <a:chOff x="406402" y="3927612"/>
            <a:chExt cx="6650480" cy="172212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856C70A-3E6A-4D2F-9EC3-0CF8AF6998ED}"/>
                </a:ext>
              </a:extLst>
            </p:cNvPr>
            <p:cNvGrpSpPr/>
            <p:nvPr/>
          </p:nvGrpSpPr>
          <p:grpSpPr>
            <a:xfrm>
              <a:off x="406402" y="3927612"/>
              <a:ext cx="3179299" cy="684803"/>
              <a:chOff x="885373" y="1917412"/>
              <a:chExt cx="3179299" cy="68480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C58F4C2-91A4-403B-BF7D-24168DD23AB4}"/>
                  </a:ext>
                </a:extLst>
              </p:cNvPr>
              <p:cNvSpPr txBox="1"/>
              <p:nvPr/>
            </p:nvSpPr>
            <p:spPr>
              <a:xfrm>
                <a:off x="1493373" y="1917412"/>
                <a:ext cx="2571299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800" b="1" dirty="0"/>
                  <a:t>Challenging</a:t>
                </a:r>
                <a:endParaRPr lang="ko-KR" altLang="en-US" sz="2800" b="1" dirty="0"/>
              </a:p>
            </p:txBody>
          </p:sp>
          <p:pic>
            <p:nvPicPr>
              <p:cNvPr id="31" name="Picture 4" descr="check icon에 대한 이미지 검색결과">
                <a:extLst>
                  <a:ext uri="{FF2B5EF4-FFF2-40B4-BE49-F238E27FC236}">
                    <a16:creationId xmlns:a16="http://schemas.microsoft.com/office/drawing/2014/main" id="{E52E3C55-4F70-4BF4-AC3D-81E299789C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95" t="18603" r="14607" b="27630"/>
              <a:stretch/>
            </p:blipFill>
            <p:spPr bwMode="auto">
              <a:xfrm>
                <a:off x="885373" y="2019221"/>
                <a:ext cx="608000" cy="481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CA8F58-56A6-4A03-83F3-3D9864759E82}"/>
                </a:ext>
              </a:extLst>
            </p:cNvPr>
            <p:cNvSpPr txBox="1"/>
            <p:nvPr/>
          </p:nvSpPr>
          <p:spPr>
            <a:xfrm>
              <a:off x="1014401" y="4689471"/>
              <a:ext cx="6042481" cy="9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20000"/>
                </a:lnSpc>
                <a:buFontTx/>
                <a:buChar char="-"/>
              </a:pPr>
              <a:r>
                <a:rPr lang="en-US" altLang="ko-KR" sz="2400" dirty="0"/>
                <a:t>Sensor based control</a:t>
              </a:r>
            </a:p>
            <a:p>
              <a:pPr marL="457200" indent="-457200">
                <a:lnSpc>
                  <a:spcPct val="120000"/>
                </a:lnSpc>
                <a:buFontTx/>
                <a:buChar char="-"/>
              </a:pPr>
              <a:r>
                <a:rPr lang="en-US" altLang="ko-KR" sz="2400" dirty="0"/>
                <a:t>8 different levels</a:t>
              </a: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7BDA12-D62E-4125-A137-64465561BD2B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Features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DFE7626-59EF-461C-89B7-6ECEA343D516}"/>
              </a:ext>
            </a:extLst>
          </p:cNvPr>
          <p:cNvGrpSpPr/>
          <p:nvPr/>
        </p:nvGrpSpPr>
        <p:grpSpPr>
          <a:xfrm>
            <a:off x="6096000" y="1554115"/>
            <a:ext cx="6650481" cy="1740144"/>
            <a:chOff x="6096000" y="1554115"/>
            <a:chExt cx="6650481" cy="174014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5635F34-37D3-4909-AB76-5E0E4F655928}"/>
                </a:ext>
              </a:extLst>
            </p:cNvPr>
            <p:cNvGrpSpPr/>
            <p:nvPr/>
          </p:nvGrpSpPr>
          <p:grpSpPr>
            <a:xfrm>
              <a:off x="6096000" y="1554115"/>
              <a:ext cx="3179299" cy="684803"/>
              <a:chOff x="885373" y="4720564"/>
              <a:chExt cx="3179299" cy="68480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E5087B-55C3-485F-A2CF-8582493825BF}"/>
                  </a:ext>
                </a:extLst>
              </p:cNvPr>
              <p:cNvSpPr txBox="1"/>
              <p:nvPr/>
            </p:nvSpPr>
            <p:spPr>
              <a:xfrm>
                <a:off x="1493373" y="4720564"/>
                <a:ext cx="2571299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800" b="1" dirty="0"/>
                  <a:t>Match Purpose</a:t>
                </a:r>
                <a:endParaRPr lang="ko-KR" altLang="en-US" sz="2800" b="1" dirty="0"/>
              </a:p>
            </p:txBody>
          </p:sp>
          <p:pic>
            <p:nvPicPr>
              <p:cNvPr id="41" name="Picture 4" descr="check icon에 대한 이미지 검색결과">
                <a:extLst>
                  <a:ext uri="{FF2B5EF4-FFF2-40B4-BE49-F238E27FC236}">
                    <a16:creationId xmlns:a16="http://schemas.microsoft.com/office/drawing/2014/main" id="{CA41E168-A331-4E24-8771-8CB373AB21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95" t="18603" r="14607" b="27630"/>
              <a:stretch/>
            </p:blipFill>
            <p:spPr bwMode="auto">
              <a:xfrm>
                <a:off x="885373" y="4822373"/>
                <a:ext cx="608000" cy="481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A5F6109-1CB1-423F-905B-0E269ABFB979}"/>
                </a:ext>
              </a:extLst>
            </p:cNvPr>
            <p:cNvSpPr txBox="1"/>
            <p:nvPr/>
          </p:nvSpPr>
          <p:spPr>
            <a:xfrm>
              <a:off x="6704000" y="2333996"/>
              <a:ext cx="6042481" cy="9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20000"/>
                </a:lnSpc>
                <a:buFontTx/>
                <a:buChar char="-"/>
              </a:pPr>
              <a:r>
                <a:rPr lang="en-US" altLang="ko-KR" sz="2400" dirty="0"/>
                <a:t>Texture mapping</a:t>
              </a:r>
            </a:p>
            <a:p>
              <a:pPr marL="457200" indent="-457200">
                <a:lnSpc>
                  <a:spcPct val="120000"/>
                </a:lnSpc>
                <a:buFontTx/>
                <a:buChar char="-"/>
              </a:pPr>
              <a:r>
                <a:rPr lang="en-US" altLang="ko-KR" sz="2400" dirty="0"/>
                <a:t>Sensor usage / vibration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41B9CA-D308-4AD9-A9CA-30150DFB1A15}"/>
              </a:ext>
            </a:extLst>
          </p:cNvPr>
          <p:cNvGrpSpPr/>
          <p:nvPr/>
        </p:nvGrpSpPr>
        <p:grpSpPr>
          <a:xfrm>
            <a:off x="6096000" y="3927612"/>
            <a:ext cx="6650481" cy="1740144"/>
            <a:chOff x="6096000" y="3927612"/>
            <a:chExt cx="6650481" cy="174014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891E408A-EDB9-49FD-B408-E0E8C59DBA2B}"/>
                </a:ext>
              </a:extLst>
            </p:cNvPr>
            <p:cNvGrpSpPr/>
            <p:nvPr/>
          </p:nvGrpSpPr>
          <p:grpSpPr>
            <a:xfrm>
              <a:off x="6096000" y="3927612"/>
              <a:ext cx="3179299" cy="684803"/>
              <a:chOff x="885373" y="4720564"/>
              <a:chExt cx="3179299" cy="684803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69A198-5F23-41B1-B6EA-3BD167328A68}"/>
                  </a:ext>
                </a:extLst>
              </p:cNvPr>
              <p:cNvSpPr txBox="1"/>
              <p:nvPr/>
            </p:nvSpPr>
            <p:spPr>
              <a:xfrm>
                <a:off x="1493373" y="4720564"/>
                <a:ext cx="2571299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800" b="1" dirty="0"/>
                  <a:t>Entertaining</a:t>
                </a:r>
                <a:endParaRPr lang="ko-KR" altLang="en-US" sz="2800" b="1" dirty="0"/>
              </a:p>
            </p:txBody>
          </p:sp>
          <p:pic>
            <p:nvPicPr>
              <p:cNvPr id="45" name="Picture 4" descr="check icon에 대한 이미지 검색결과">
                <a:extLst>
                  <a:ext uri="{FF2B5EF4-FFF2-40B4-BE49-F238E27FC236}">
                    <a16:creationId xmlns:a16="http://schemas.microsoft.com/office/drawing/2014/main" id="{7BD93075-A9D2-46CE-A9C9-9B89C7D630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95" t="18603" r="14607" b="27630"/>
              <a:stretch/>
            </p:blipFill>
            <p:spPr bwMode="auto">
              <a:xfrm>
                <a:off x="885373" y="4822373"/>
                <a:ext cx="608000" cy="481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0899E45-4345-4616-827D-B4A5D06EEA69}"/>
                </a:ext>
              </a:extLst>
            </p:cNvPr>
            <p:cNvSpPr txBox="1"/>
            <p:nvPr/>
          </p:nvSpPr>
          <p:spPr>
            <a:xfrm>
              <a:off x="6704000" y="4707493"/>
              <a:ext cx="6042481" cy="96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20000"/>
                </a:lnSpc>
                <a:buFontTx/>
                <a:buChar char="-"/>
              </a:pPr>
              <a:r>
                <a:rPr lang="en-US" altLang="ko-KR" sz="2400" dirty="0"/>
                <a:t>Different music for levels</a:t>
              </a:r>
            </a:p>
            <a:p>
              <a:pPr marL="457200" indent="-457200">
                <a:lnSpc>
                  <a:spcPct val="120000"/>
                </a:lnSpc>
                <a:buFontTx/>
                <a:buChar char="-"/>
              </a:pPr>
              <a:r>
                <a:rPr lang="en-US" altLang="ko-KR" sz="2400" dirty="0"/>
                <a:t>SFX for collision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984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7BDA12-D62E-4125-A137-64465561BD2B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Feedbacks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04DDDB-DBCA-4C36-9E6D-D67C1993C91B}"/>
              </a:ext>
            </a:extLst>
          </p:cNvPr>
          <p:cNvSpPr txBox="1"/>
          <p:nvPr/>
        </p:nvSpPr>
        <p:spPr>
          <a:xfrm>
            <a:off x="753258" y="1608282"/>
            <a:ext cx="920354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We made a webpage to distribute app and get feedback.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altLang="ko-KR" sz="2000" dirty="0"/>
              <a:t>We took some advices ;)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F118BF-0787-4F96-AA25-FFDB1A35B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984" y="2280838"/>
            <a:ext cx="4513187" cy="45771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41530F7-66B3-4D89-BF66-998B092F4808}"/>
              </a:ext>
            </a:extLst>
          </p:cNvPr>
          <p:cNvSpPr/>
          <p:nvPr/>
        </p:nvSpPr>
        <p:spPr>
          <a:xfrm>
            <a:off x="1318747" y="5657809"/>
            <a:ext cx="5041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hlinkClick r:id="rId3"/>
              </a:rPr>
              <a:t>https://anuartb.github.io/cs482-project/</a:t>
            </a:r>
            <a:endParaRPr lang="ko-KR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EF3281-9F55-4E5E-B6F6-45AE56895000}"/>
              </a:ext>
            </a:extLst>
          </p:cNvPr>
          <p:cNvSpPr txBox="1"/>
          <p:nvPr/>
        </p:nvSpPr>
        <p:spPr>
          <a:xfrm>
            <a:off x="1582813" y="5140744"/>
            <a:ext cx="451318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/>
              <a:t>Go to link below by yourself!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2123FA-B283-49F4-91F5-E30E24E67A9B}"/>
              </a:ext>
            </a:extLst>
          </p:cNvPr>
          <p:cNvSpPr txBox="1"/>
          <p:nvPr/>
        </p:nvSpPr>
        <p:spPr>
          <a:xfrm>
            <a:off x="1095463" y="6174874"/>
            <a:ext cx="548788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/>
              <a:t>We’ll address the feedbacks later.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8AF4C5D-474E-4286-8878-CBFA2E099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84" y="2687732"/>
            <a:ext cx="3160889" cy="177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25F224-67CF-4A33-AFB0-D601EA7F2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111" y="3362744"/>
            <a:ext cx="3160889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36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3ABAB2-8EFB-4EBE-961B-2E88D9618DCF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Implementation Details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78D7D-3713-453A-A72D-CE5470F656F3}"/>
              </a:ext>
            </a:extLst>
          </p:cNvPr>
          <p:cNvSpPr txBox="1"/>
          <p:nvPr/>
        </p:nvSpPr>
        <p:spPr>
          <a:xfrm>
            <a:off x="1132114" y="1549980"/>
            <a:ext cx="1140822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</a:rPr>
              <a:t>1. We select a level from a menu.					UI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</a:rPr>
              <a:t>2. When a game activity starts, it loads objects.		Game Initiator</a:t>
            </a:r>
            <a:endParaRPr lang="en-US" altLang="ko-KR" sz="24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</a:rPr>
              <a:t>3. We get sensor data to move puzzle pieces.			Game Controller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1"/>
                </a:solidFill>
              </a:rPr>
              <a:t>4. Collision with walls and other pieces will be handled.	Physics Engine I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5. We determine if the stage is completed.			Physics Engine II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6. Of course, the pieces will be distinguishable.		Texture Mapping</a:t>
            </a:r>
            <a:endParaRPr lang="en-US" altLang="ko-KR" sz="24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6"/>
                </a:solidFill>
              </a:rPr>
              <a:t>7. We also added background music and some effects.	Special Effects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2975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3ABAB2-8EFB-4EBE-961B-2E88D9618DCF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User Interface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01018-0411-4ACB-8E47-93751629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0" y="2077139"/>
            <a:ext cx="4806617" cy="27037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A88499-76F0-42ED-8271-B409DEAC7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60" y="2077139"/>
            <a:ext cx="4806617" cy="27037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E028D1-33E2-42D2-B80B-39F17C66B8C7}"/>
              </a:ext>
            </a:extLst>
          </p:cNvPr>
          <p:cNvSpPr/>
          <p:nvPr/>
        </p:nvSpPr>
        <p:spPr>
          <a:xfrm>
            <a:off x="1381125" y="2705789"/>
            <a:ext cx="895350" cy="952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C2FFA-4915-4AC9-A9B4-D763855A84C8}"/>
              </a:ext>
            </a:extLst>
          </p:cNvPr>
          <p:cNvSpPr txBox="1"/>
          <p:nvPr/>
        </p:nvSpPr>
        <p:spPr>
          <a:xfrm>
            <a:off x="1733550" y="3850243"/>
            <a:ext cx="157162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Solved Level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F33D0-F560-4EE8-A078-4AFFD81FB2F1}"/>
              </a:ext>
            </a:extLst>
          </p:cNvPr>
          <p:cNvSpPr txBox="1"/>
          <p:nvPr/>
        </p:nvSpPr>
        <p:spPr>
          <a:xfrm>
            <a:off x="2481262" y="2336457"/>
            <a:ext cx="164782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Current Level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4F2804-6422-4BB4-B35C-AEF344658B4D}"/>
              </a:ext>
            </a:extLst>
          </p:cNvPr>
          <p:cNvSpPr/>
          <p:nvPr/>
        </p:nvSpPr>
        <p:spPr>
          <a:xfrm>
            <a:off x="2409824" y="2705789"/>
            <a:ext cx="895350" cy="952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CE5A2C-9360-4718-A683-F0AF2CC68861}"/>
              </a:ext>
            </a:extLst>
          </p:cNvPr>
          <p:cNvSpPr/>
          <p:nvPr/>
        </p:nvSpPr>
        <p:spPr>
          <a:xfrm>
            <a:off x="7131759" y="2705788"/>
            <a:ext cx="3183815" cy="5545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B5BF96-938D-441C-9C07-2A83313D61B5}"/>
              </a:ext>
            </a:extLst>
          </p:cNvPr>
          <p:cNvSpPr/>
          <p:nvPr/>
        </p:nvSpPr>
        <p:spPr>
          <a:xfrm>
            <a:off x="7131759" y="4166289"/>
            <a:ext cx="500941" cy="277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5D404D-A7D0-4BB6-B21E-E54227A39DCD}"/>
              </a:ext>
            </a:extLst>
          </p:cNvPr>
          <p:cNvSpPr txBox="1"/>
          <p:nvPr/>
        </p:nvSpPr>
        <p:spPr>
          <a:xfrm>
            <a:off x="2716995" y="4758976"/>
            <a:ext cx="161970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Level screen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69075D-6B6C-4D52-B690-2EF6E490F103}"/>
              </a:ext>
            </a:extLst>
          </p:cNvPr>
          <p:cNvSpPr txBox="1"/>
          <p:nvPr/>
        </p:nvSpPr>
        <p:spPr>
          <a:xfrm>
            <a:off x="7684207" y="4782416"/>
            <a:ext cx="207891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/>
              <a:t>Help screen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2805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73CD2D7C-730F-4991-B3C5-0B8DFEB93DDB}"/>
              </a:ext>
            </a:extLst>
          </p:cNvPr>
          <p:cNvSpPr txBox="1">
            <a:spLocks/>
          </p:cNvSpPr>
          <p:nvPr/>
        </p:nvSpPr>
        <p:spPr>
          <a:xfrm>
            <a:off x="786783" y="1729763"/>
            <a:ext cx="11312165" cy="1949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000" dirty="0"/>
              <a:t>If the difference between boundaries is less than some threshold value,</a:t>
            </a:r>
            <a:br>
              <a:rPr lang="en-US" sz="2000" dirty="0"/>
            </a:br>
            <a:r>
              <a:rPr lang="en-US" sz="2000" dirty="0"/>
              <a:t>						then objects are considered as “matched”.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Each piece is checked this condition each game loop iteration. </a:t>
            </a:r>
          </a:p>
        </p:txBody>
      </p:sp>
      <p:sp>
        <p:nvSpPr>
          <p:cNvPr id="5" name="Google Shape;71;p14">
            <a:extLst>
              <a:ext uri="{FF2B5EF4-FFF2-40B4-BE49-F238E27FC236}">
                <a16:creationId xmlns:a16="http://schemas.microsoft.com/office/drawing/2014/main" id="{AE986E00-CC49-48BD-AD83-EC8AA9AFC891}"/>
              </a:ext>
            </a:extLst>
          </p:cNvPr>
          <p:cNvSpPr/>
          <p:nvPr/>
        </p:nvSpPr>
        <p:spPr>
          <a:xfrm>
            <a:off x="6905906" y="3767813"/>
            <a:ext cx="1860300" cy="1773000"/>
          </a:xfrm>
          <a:prstGeom prst="rect">
            <a:avLst/>
          </a:prstGeom>
          <a:solidFill>
            <a:srgbClr val="6D9EEB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Object</a:t>
            </a:r>
            <a:endParaRPr b="1" dirty="0"/>
          </a:p>
        </p:txBody>
      </p:sp>
      <p:cxnSp>
        <p:nvCxnSpPr>
          <p:cNvPr id="6" name="Google Shape;72;p14">
            <a:extLst>
              <a:ext uri="{FF2B5EF4-FFF2-40B4-BE49-F238E27FC236}">
                <a16:creationId xmlns:a16="http://schemas.microsoft.com/office/drawing/2014/main" id="{066C5399-C389-4F76-A7F3-4BCB34113C3B}"/>
              </a:ext>
            </a:extLst>
          </p:cNvPr>
          <p:cNvCxnSpPr>
            <a:stCxn id="5" idx="2"/>
          </p:cNvCxnSpPr>
          <p:nvPr/>
        </p:nvCxnSpPr>
        <p:spPr>
          <a:xfrm>
            <a:off x="7836056" y="5540813"/>
            <a:ext cx="2454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74;p14">
            <a:extLst>
              <a:ext uri="{FF2B5EF4-FFF2-40B4-BE49-F238E27FC236}">
                <a16:creationId xmlns:a16="http://schemas.microsoft.com/office/drawing/2014/main" id="{908949B1-E188-47C4-8101-42E0141C81B2}"/>
              </a:ext>
            </a:extLst>
          </p:cNvPr>
          <p:cNvSpPr/>
          <p:nvPr/>
        </p:nvSpPr>
        <p:spPr>
          <a:xfrm>
            <a:off x="9288281" y="3191813"/>
            <a:ext cx="1860300" cy="1773000"/>
          </a:xfrm>
          <a:prstGeom prst="rect">
            <a:avLst/>
          </a:prstGeom>
          <a:solidFill>
            <a:srgbClr val="FFD966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Object</a:t>
            </a:r>
            <a:endParaRPr b="1" dirty="0"/>
          </a:p>
        </p:txBody>
      </p:sp>
      <p:cxnSp>
        <p:nvCxnSpPr>
          <p:cNvPr id="9" name="Google Shape;75;p14">
            <a:extLst>
              <a:ext uri="{FF2B5EF4-FFF2-40B4-BE49-F238E27FC236}">
                <a16:creationId xmlns:a16="http://schemas.microsoft.com/office/drawing/2014/main" id="{CF512E6F-11ED-4B2B-9C83-0A044C6E1FC2}"/>
              </a:ext>
            </a:extLst>
          </p:cNvPr>
          <p:cNvCxnSpPr>
            <a:stCxn id="8" idx="2"/>
          </p:cNvCxnSpPr>
          <p:nvPr/>
        </p:nvCxnSpPr>
        <p:spPr>
          <a:xfrm flipH="1">
            <a:off x="10211531" y="4964813"/>
            <a:ext cx="6900" cy="567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" name="Google Shape;76;p14">
            <a:extLst>
              <a:ext uri="{FF2B5EF4-FFF2-40B4-BE49-F238E27FC236}">
                <a16:creationId xmlns:a16="http://schemas.microsoft.com/office/drawing/2014/main" id="{5B303C23-FB61-4AA0-A923-380DBECB6A26}"/>
              </a:ext>
            </a:extLst>
          </p:cNvPr>
          <p:cNvSpPr txBox="1"/>
          <p:nvPr/>
        </p:nvSpPr>
        <p:spPr>
          <a:xfrm>
            <a:off x="8539111" y="5471301"/>
            <a:ext cx="285755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boundary difference </a:t>
            </a:r>
            <a:endParaRPr sz="2000" dirty="0"/>
          </a:p>
        </p:txBody>
      </p:sp>
      <p:sp>
        <p:nvSpPr>
          <p:cNvPr id="11" name="Google Shape;77;p14">
            <a:extLst>
              <a:ext uri="{FF2B5EF4-FFF2-40B4-BE49-F238E27FC236}">
                <a16:creationId xmlns:a16="http://schemas.microsoft.com/office/drawing/2014/main" id="{51B8A3DE-AF85-4B09-A364-D973BF67A492}"/>
              </a:ext>
            </a:extLst>
          </p:cNvPr>
          <p:cNvSpPr txBox="1"/>
          <p:nvPr/>
        </p:nvSpPr>
        <p:spPr>
          <a:xfrm>
            <a:off x="10211531" y="4973426"/>
            <a:ext cx="158576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threshold</a:t>
            </a:r>
            <a:endParaRPr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9F1FD-5CB8-4633-BF64-C610CD9E5F51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Matching Algorithm</a:t>
            </a:r>
          </a:p>
        </p:txBody>
      </p:sp>
    </p:spTree>
    <p:extLst>
      <p:ext uri="{BB962C8B-B14F-4D97-AF65-F5344CB8AC3E}">
        <p14:creationId xmlns:p14="http://schemas.microsoft.com/office/powerpoint/2010/main" val="32509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08187DB4-D3D5-465E-B713-CE46BEB08209}"/>
              </a:ext>
            </a:extLst>
          </p:cNvPr>
          <p:cNvSpPr txBox="1">
            <a:spLocks/>
          </p:cNvSpPr>
          <p:nvPr/>
        </p:nvSpPr>
        <p:spPr>
          <a:xfrm>
            <a:off x="786783" y="1727275"/>
            <a:ext cx="9879747" cy="56807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2400" dirty="0"/>
              <a:t>“Object keeps track of objects that should be in the final puzzle.”</a:t>
            </a:r>
          </a:p>
        </p:txBody>
      </p:sp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8FF475CC-CD2D-4043-A44F-DD838532180F}"/>
              </a:ext>
            </a:extLst>
          </p:cNvPr>
          <p:cNvSpPr/>
          <p:nvPr/>
        </p:nvSpPr>
        <p:spPr>
          <a:xfrm>
            <a:off x="8522093" y="3776399"/>
            <a:ext cx="1650033" cy="1572512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</a:t>
            </a:r>
            <a:endParaRPr/>
          </a:p>
        </p:txBody>
      </p:sp>
      <p:cxnSp>
        <p:nvCxnSpPr>
          <p:cNvPr id="6" name="Google Shape;57;p13">
            <a:extLst>
              <a:ext uri="{FF2B5EF4-FFF2-40B4-BE49-F238E27FC236}">
                <a16:creationId xmlns:a16="http://schemas.microsoft.com/office/drawing/2014/main" id="{080CDF6C-9B65-47F4-97C8-1DAD52205B45}"/>
              </a:ext>
            </a:extLst>
          </p:cNvPr>
          <p:cNvCxnSpPr>
            <a:stCxn id="5" idx="3"/>
          </p:cNvCxnSpPr>
          <p:nvPr/>
        </p:nvCxnSpPr>
        <p:spPr>
          <a:xfrm>
            <a:off x="10172126" y="4562655"/>
            <a:ext cx="82522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58;p13">
            <a:extLst>
              <a:ext uri="{FF2B5EF4-FFF2-40B4-BE49-F238E27FC236}">
                <a16:creationId xmlns:a16="http://schemas.microsoft.com/office/drawing/2014/main" id="{8255852D-DE6E-431B-8431-F8CD470487C5}"/>
              </a:ext>
            </a:extLst>
          </p:cNvPr>
          <p:cNvCxnSpPr>
            <a:cxnSpLocks/>
            <a:stCxn id="5" idx="0"/>
          </p:cNvCxnSpPr>
          <p:nvPr/>
        </p:nvCxnSpPr>
        <p:spPr>
          <a:xfrm rot="10800000">
            <a:off x="9347110" y="2985767"/>
            <a:ext cx="0" cy="79063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59;p13">
            <a:extLst>
              <a:ext uri="{FF2B5EF4-FFF2-40B4-BE49-F238E27FC236}">
                <a16:creationId xmlns:a16="http://schemas.microsoft.com/office/drawing/2014/main" id="{B3783C17-6E9F-4D45-AF37-269D46FFCB66}"/>
              </a:ext>
            </a:extLst>
          </p:cNvPr>
          <p:cNvCxnSpPr>
            <a:stCxn id="5" idx="1"/>
          </p:cNvCxnSpPr>
          <p:nvPr/>
        </p:nvCxnSpPr>
        <p:spPr>
          <a:xfrm rot="10800000">
            <a:off x="7743548" y="4562655"/>
            <a:ext cx="778545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60;p13">
            <a:extLst>
              <a:ext uri="{FF2B5EF4-FFF2-40B4-BE49-F238E27FC236}">
                <a16:creationId xmlns:a16="http://schemas.microsoft.com/office/drawing/2014/main" id="{3EC05BF0-B848-41B5-A564-1A5DFABD680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347110" y="5348911"/>
            <a:ext cx="0" cy="81272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61;p13">
            <a:extLst>
              <a:ext uri="{FF2B5EF4-FFF2-40B4-BE49-F238E27FC236}">
                <a16:creationId xmlns:a16="http://schemas.microsoft.com/office/drawing/2014/main" id="{FDE49E0C-5014-432C-9A2F-BBE69FED2C06}"/>
              </a:ext>
            </a:extLst>
          </p:cNvPr>
          <p:cNvSpPr txBox="1"/>
          <p:nvPr/>
        </p:nvSpPr>
        <p:spPr>
          <a:xfrm>
            <a:off x="7362194" y="4098987"/>
            <a:ext cx="1541253" cy="45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left_id</a:t>
            </a:r>
            <a:endParaRPr dirty="0"/>
          </a:p>
        </p:txBody>
      </p:sp>
      <p:sp>
        <p:nvSpPr>
          <p:cNvPr id="11" name="Google Shape;62;p13">
            <a:extLst>
              <a:ext uri="{FF2B5EF4-FFF2-40B4-BE49-F238E27FC236}">
                <a16:creationId xmlns:a16="http://schemas.microsoft.com/office/drawing/2014/main" id="{0D99C354-5E3B-4D38-A327-4CE48FC2C728}"/>
              </a:ext>
            </a:extLst>
          </p:cNvPr>
          <p:cNvSpPr txBox="1"/>
          <p:nvPr/>
        </p:nvSpPr>
        <p:spPr>
          <a:xfrm>
            <a:off x="8664215" y="6139543"/>
            <a:ext cx="1365789" cy="45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bottom_id</a:t>
            </a:r>
            <a:endParaRPr dirty="0"/>
          </a:p>
        </p:txBody>
      </p:sp>
      <p:sp>
        <p:nvSpPr>
          <p:cNvPr id="12" name="Google Shape;63;p13">
            <a:extLst>
              <a:ext uri="{FF2B5EF4-FFF2-40B4-BE49-F238E27FC236}">
                <a16:creationId xmlns:a16="http://schemas.microsoft.com/office/drawing/2014/main" id="{3B236A35-12CF-4A66-81B0-131A67EC90BB}"/>
              </a:ext>
            </a:extLst>
          </p:cNvPr>
          <p:cNvSpPr txBox="1"/>
          <p:nvPr/>
        </p:nvSpPr>
        <p:spPr>
          <a:xfrm>
            <a:off x="10503047" y="4116207"/>
            <a:ext cx="1284517" cy="45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right_id</a:t>
            </a:r>
            <a:endParaRPr dirty="0"/>
          </a:p>
        </p:txBody>
      </p:sp>
      <p:sp>
        <p:nvSpPr>
          <p:cNvPr id="13" name="Google Shape;64;p13">
            <a:extLst>
              <a:ext uri="{FF2B5EF4-FFF2-40B4-BE49-F238E27FC236}">
                <a16:creationId xmlns:a16="http://schemas.microsoft.com/office/drawing/2014/main" id="{64B30242-C5FD-417C-A7F9-DBD8B2EB25F6}"/>
              </a:ext>
            </a:extLst>
          </p:cNvPr>
          <p:cNvSpPr txBox="1"/>
          <p:nvPr/>
        </p:nvSpPr>
        <p:spPr>
          <a:xfrm>
            <a:off x="8806129" y="2455403"/>
            <a:ext cx="1081961" cy="45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top_id</a:t>
            </a:r>
            <a:endParaRPr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AEA3C6-A3F4-4BF8-ABFD-20AF99FD8697}"/>
              </a:ext>
            </a:extLst>
          </p:cNvPr>
          <p:cNvSpPr/>
          <p:nvPr/>
        </p:nvSpPr>
        <p:spPr>
          <a:xfrm>
            <a:off x="1493208" y="2546165"/>
            <a:ext cx="6639612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600"/>
              </a:spcAft>
            </a:pPr>
            <a:r>
              <a:rPr lang="en-US" altLang="ko-KR" sz="2000" dirty="0"/>
              <a:t>It means that it keeps object IDs of objects </a:t>
            </a:r>
            <a:br>
              <a:rPr lang="en-US" altLang="ko-KR" sz="2000" dirty="0"/>
            </a:br>
            <a:r>
              <a:rPr lang="en-US" altLang="ko-KR" sz="2000" dirty="0"/>
              <a:t>	that should be on its right, left, bottom and top.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007A81-835C-4260-AC68-9B69B7571B79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Matching Algorithm</a:t>
            </a:r>
          </a:p>
        </p:txBody>
      </p:sp>
    </p:spTree>
    <p:extLst>
      <p:ext uri="{BB962C8B-B14F-4D97-AF65-F5344CB8AC3E}">
        <p14:creationId xmlns:p14="http://schemas.microsoft.com/office/powerpoint/2010/main" val="3372857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08187DB4-D3D5-465E-B713-CE46BEB08209}"/>
              </a:ext>
            </a:extLst>
          </p:cNvPr>
          <p:cNvSpPr txBox="1">
            <a:spLocks/>
          </p:cNvSpPr>
          <p:nvPr/>
        </p:nvSpPr>
        <p:spPr>
          <a:xfrm>
            <a:off x="1462071" y="1483744"/>
            <a:ext cx="9879747" cy="56807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007A81-835C-4260-AC68-9B69B7571B79}"/>
              </a:ext>
            </a:extLst>
          </p:cNvPr>
          <p:cNvSpPr/>
          <p:nvPr/>
        </p:nvSpPr>
        <p:spPr>
          <a:xfrm>
            <a:off x="486377" y="452499"/>
            <a:ext cx="6576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Feedbacks 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BB4701-A31A-4ECB-9760-9A9C8915B221}"/>
              </a:ext>
            </a:extLst>
          </p:cNvPr>
          <p:cNvSpPr txBox="1"/>
          <p:nvPr/>
        </p:nvSpPr>
        <p:spPr>
          <a:xfrm>
            <a:off x="850182" y="1333639"/>
            <a:ext cx="11408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- We’ve got </a:t>
            </a:r>
            <a:r>
              <a:rPr lang="en-US" altLang="ko-KR" sz="3200" b="1" dirty="0"/>
              <a:t>21</a:t>
            </a:r>
            <a:r>
              <a:rPr lang="en-US" altLang="ko-KR" sz="2400" b="1" dirty="0"/>
              <a:t> </a:t>
            </a:r>
            <a:r>
              <a:rPr lang="en-US" altLang="ko-KR" sz="2400" dirty="0"/>
              <a:t>user test feedbacks!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52B0A5-59D4-4A41-A10D-6FD6FE607926}"/>
              </a:ext>
            </a:extLst>
          </p:cNvPr>
          <p:cNvSpPr/>
          <p:nvPr/>
        </p:nvSpPr>
        <p:spPr>
          <a:xfrm>
            <a:off x="938864" y="2051815"/>
            <a:ext cx="97347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342900">
              <a:lnSpc>
                <a:spcPct val="200000"/>
              </a:lnSpc>
              <a:buSzPts val="1800"/>
              <a:buChar char="○"/>
            </a:pPr>
            <a:r>
              <a:rPr lang="en-US" altLang="ko-KR" dirty="0"/>
              <a:t>Average from data in discrete range (1-5). </a:t>
            </a:r>
          </a:p>
          <a:p>
            <a:pPr marL="1371600" lvl="2" indent="-330200">
              <a:lnSpc>
                <a:spcPct val="200000"/>
              </a:lnSpc>
              <a:buSzPts val="1600"/>
              <a:buChar char="■"/>
            </a:pPr>
            <a:r>
              <a:rPr lang="en-US" altLang="ko-KR" sz="1600" dirty="0"/>
              <a:t>How enjoyable was the gameplay			</a:t>
            </a:r>
            <a:r>
              <a:rPr lang="en-US" altLang="ko-KR" sz="1600" b="1" dirty="0"/>
              <a:t>4.38</a:t>
            </a:r>
            <a:r>
              <a:rPr lang="en-US" altLang="ko-KR" sz="1600" dirty="0"/>
              <a:t>	</a:t>
            </a:r>
          </a:p>
          <a:p>
            <a:pPr marL="1371600" lvl="2" indent="-330200">
              <a:lnSpc>
                <a:spcPct val="200000"/>
              </a:lnSpc>
              <a:buSzPts val="1600"/>
              <a:buChar char="■"/>
            </a:pPr>
            <a:r>
              <a:rPr lang="en-US" altLang="ko-KR" sz="1600" dirty="0"/>
              <a:t>How difficult were the earlier levels (</a:t>
            </a:r>
            <a:r>
              <a:rPr lang="en-US" altLang="ko-KR" sz="1600" dirty="0" err="1"/>
              <a:t>lvl</a:t>
            </a:r>
            <a:r>
              <a:rPr lang="en-US" altLang="ko-KR" sz="1600" dirty="0"/>
              <a:t> 1-4)		</a:t>
            </a:r>
            <a:r>
              <a:rPr lang="en-US" altLang="ko-KR" sz="1600" b="1" dirty="0"/>
              <a:t>2.45</a:t>
            </a:r>
          </a:p>
          <a:p>
            <a:pPr marL="1371600" lvl="2" indent="-330200">
              <a:lnSpc>
                <a:spcPct val="200000"/>
              </a:lnSpc>
              <a:buSzPts val="1600"/>
              <a:buChar char="■"/>
            </a:pPr>
            <a:r>
              <a:rPr lang="en-US" altLang="ko-KR" sz="1600" dirty="0"/>
              <a:t>How difficult were the later levels (</a:t>
            </a:r>
            <a:r>
              <a:rPr lang="en-US" altLang="ko-KR" sz="1600" dirty="0" err="1"/>
              <a:t>lvl</a:t>
            </a:r>
            <a:r>
              <a:rPr lang="en-US" altLang="ko-KR" sz="1600" dirty="0"/>
              <a:t> 5-8): 		</a:t>
            </a:r>
            <a:r>
              <a:rPr lang="en-US" altLang="ko-KR" sz="1600" b="1" dirty="0"/>
              <a:t>4.00</a:t>
            </a:r>
          </a:p>
          <a:p>
            <a:pPr marL="1371600" lvl="2" indent="-330200">
              <a:lnSpc>
                <a:spcPct val="200000"/>
              </a:lnSpc>
              <a:buSzPts val="1600"/>
              <a:buChar char="■"/>
            </a:pPr>
            <a:r>
              <a:rPr lang="en-US" altLang="ko-KR" sz="1600" dirty="0"/>
              <a:t>How intuitive was the gameplay: 			</a:t>
            </a:r>
            <a:r>
              <a:rPr lang="en-US" altLang="ko-KR" sz="1600" b="1" dirty="0"/>
              <a:t>4.48</a:t>
            </a:r>
          </a:p>
          <a:p>
            <a:pPr marL="1371600" lvl="2" indent="-330200">
              <a:lnSpc>
                <a:spcPct val="200000"/>
              </a:lnSpc>
              <a:buSzPts val="1600"/>
              <a:buChar char="■"/>
            </a:pPr>
            <a:r>
              <a:rPr lang="en-US" altLang="ko-KR" sz="1600" dirty="0"/>
              <a:t>If the game was on the Play Store how many stars you would have given:</a:t>
            </a:r>
          </a:p>
          <a:p>
            <a:pPr marL="1041400" lvl="2">
              <a:lnSpc>
                <a:spcPct val="200000"/>
              </a:lnSpc>
              <a:buSzPts val="1600"/>
            </a:pPr>
            <a:r>
              <a:rPr lang="en-US" altLang="ko-KR" sz="1600" dirty="0"/>
              <a:t>					 	</a:t>
            </a:r>
            <a:r>
              <a:rPr lang="en-US" altLang="ko-KR" sz="1600" b="1" dirty="0"/>
              <a:t>4.38</a:t>
            </a:r>
          </a:p>
          <a:p>
            <a:pPr marL="1371600" lvl="2" indent="-330200">
              <a:lnSpc>
                <a:spcPct val="200000"/>
              </a:lnSpc>
              <a:buSzPts val="1600"/>
              <a:buChar char="■"/>
            </a:pPr>
            <a:r>
              <a:rPr lang="en-US" altLang="ko-KR" sz="1600" dirty="0"/>
              <a:t>To what extent have you liked the music and sound effects: </a:t>
            </a:r>
          </a:p>
          <a:p>
            <a:pPr marL="1041400" lvl="2">
              <a:lnSpc>
                <a:spcPct val="200000"/>
              </a:lnSpc>
              <a:buSzPts val="1600"/>
            </a:pPr>
            <a:r>
              <a:rPr lang="en-US" altLang="ko-KR" sz="1600" b="1" dirty="0"/>
              <a:t>						4.33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926E18-6FF8-42C4-B519-AF3CE7DB2E67}"/>
              </a:ext>
            </a:extLst>
          </p:cNvPr>
          <p:cNvGrpSpPr/>
          <p:nvPr/>
        </p:nvGrpSpPr>
        <p:grpSpPr>
          <a:xfrm>
            <a:off x="7954536" y="2694616"/>
            <a:ext cx="2038220" cy="460454"/>
            <a:chOff x="6989444" y="2635986"/>
            <a:chExt cx="2038220" cy="460454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396128A-CB1A-406A-8D6F-6ED4C9826C01}"/>
                </a:ext>
              </a:extLst>
            </p:cNvPr>
            <p:cNvGrpSpPr/>
            <p:nvPr/>
          </p:nvGrpSpPr>
          <p:grpSpPr>
            <a:xfrm>
              <a:off x="6989444" y="2635986"/>
              <a:ext cx="2038220" cy="460454"/>
              <a:chOff x="6096000" y="3687546"/>
              <a:chExt cx="2038220" cy="460454"/>
            </a:xfrm>
          </p:grpSpPr>
          <p:pic>
            <p:nvPicPr>
              <p:cNvPr id="21" name="Picture 2" descr="star half에 대한 이미지 검색결과">
                <a:extLst>
                  <a:ext uri="{FF2B5EF4-FFF2-40B4-BE49-F238E27FC236}">
                    <a16:creationId xmlns:a16="http://schemas.microsoft.com/office/drawing/2014/main" id="{754DCD0F-B5B5-4011-AE0A-932BDF1B4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star half에 대한 이미지 검색결과">
                <a:extLst>
                  <a:ext uri="{FF2B5EF4-FFF2-40B4-BE49-F238E27FC236}">
                    <a16:creationId xmlns:a16="http://schemas.microsoft.com/office/drawing/2014/main" id="{63D23952-629B-4DF7-9B10-6229AFBE7F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star half에 대한 이미지 검색결과">
                <a:extLst>
                  <a:ext uri="{FF2B5EF4-FFF2-40B4-BE49-F238E27FC236}">
                    <a16:creationId xmlns:a16="http://schemas.microsoft.com/office/drawing/2014/main" id="{DBE090AE-D357-4AE6-B4C9-A7091005C1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8834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EAEE15B5-ED9C-4240-9A5D-9033E0955A30}"/>
                </a:ext>
              </a:extLst>
            </p:cNvPr>
            <p:cNvGrpSpPr/>
            <p:nvPr/>
          </p:nvGrpSpPr>
          <p:grpSpPr>
            <a:xfrm>
              <a:off x="7376160" y="2635986"/>
              <a:ext cx="1644520" cy="460454"/>
              <a:chOff x="6096000" y="3687546"/>
              <a:chExt cx="1644520" cy="460454"/>
            </a:xfrm>
          </p:grpSpPr>
          <p:pic>
            <p:nvPicPr>
              <p:cNvPr id="4098" name="Picture 2" descr="star half에 대한 이미지 검색결과">
                <a:extLst>
                  <a:ext uri="{FF2B5EF4-FFF2-40B4-BE49-F238E27FC236}">
                    <a16:creationId xmlns:a16="http://schemas.microsoft.com/office/drawing/2014/main" id="{42359470-C875-4A96-B363-801BD98C33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star half에 대한 이미지 검색결과">
                <a:extLst>
                  <a:ext uri="{FF2B5EF4-FFF2-40B4-BE49-F238E27FC236}">
                    <a16:creationId xmlns:a16="http://schemas.microsoft.com/office/drawing/2014/main" id="{4ED3DC0D-86F9-470B-9C25-42118AA823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star half에 대한 이미지 검색결과">
                <a:extLst>
                  <a:ext uri="{FF2B5EF4-FFF2-40B4-BE49-F238E27FC236}">
                    <a16:creationId xmlns:a16="http://schemas.microsoft.com/office/drawing/2014/main" id="{37A82479-3871-44C3-B1E9-E5A865004A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942" b="65817"/>
              <a:stretch/>
            </p:blipFill>
            <p:spPr bwMode="auto">
              <a:xfrm>
                <a:off x="6883400" y="3687546"/>
                <a:ext cx="813753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23C70C-E528-4A0A-92F6-CE07CBB7E7B7}"/>
              </a:ext>
            </a:extLst>
          </p:cNvPr>
          <p:cNvGrpSpPr/>
          <p:nvPr/>
        </p:nvGrpSpPr>
        <p:grpSpPr>
          <a:xfrm>
            <a:off x="7958795" y="3180391"/>
            <a:ext cx="2033961" cy="460453"/>
            <a:chOff x="8815915" y="3330496"/>
            <a:chExt cx="2033961" cy="460453"/>
          </a:xfrm>
        </p:grpSpPr>
        <p:pic>
          <p:nvPicPr>
            <p:cNvPr id="39" name="Picture 2" descr="star half에 대한 이미지 검색결과">
              <a:extLst>
                <a:ext uri="{FF2B5EF4-FFF2-40B4-BE49-F238E27FC236}">
                  <a16:creationId xmlns:a16="http://schemas.microsoft.com/office/drawing/2014/main" id="{05015B1B-47E3-4E75-8907-852F13C1F7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817"/>
            <a:stretch/>
          </p:blipFill>
          <p:spPr bwMode="auto">
            <a:xfrm>
              <a:off x="9599056" y="3330496"/>
              <a:ext cx="1250820" cy="460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star half에 대한 이미지 검색결과">
              <a:extLst>
                <a:ext uri="{FF2B5EF4-FFF2-40B4-BE49-F238E27FC236}">
                  <a16:creationId xmlns:a16="http://schemas.microsoft.com/office/drawing/2014/main" id="{17290012-099B-4C9C-8EBC-224B54FE87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817"/>
            <a:stretch/>
          </p:blipFill>
          <p:spPr bwMode="auto">
            <a:xfrm>
              <a:off x="9205356" y="3330496"/>
              <a:ext cx="1250820" cy="460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FDE4129-DE57-4AEF-9EA8-6CD448136299}"/>
                </a:ext>
              </a:extLst>
            </p:cNvPr>
            <p:cNvGrpSpPr/>
            <p:nvPr/>
          </p:nvGrpSpPr>
          <p:grpSpPr>
            <a:xfrm>
              <a:off x="8815915" y="3330496"/>
              <a:ext cx="1257804" cy="460453"/>
              <a:chOff x="7769860" y="2635986"/>
              <a:chExt cx="1257804" cy="460453"/>
            </a:xfrm>
          </p:grpSpPr>
          <p:pic>
            <p:nvPicPr>
              <p:cNvPr id="36" name="Picture 2" descr="star half에 대한 이미지 검색결과">
                <a:extLst>
                  <a:ext uri="{FF2B5EF4-FFF2-40B4-BE49-F238E27FC236}">
                    <a16:creationId xmlns:a16="http://schemas.microsoft.com/office/drawing/2014/main" id="{673D3703-1FFB-4B02-8BC3-6BE36F85C4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7776844" y="263598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3D3894F-E57E-46EF-955B-B1415337F08F}"/>
                  </a:ext>
                </a:extLst>
              </p:cNvPr>
              <p:cNvGrpSpPr/>
              <p:nvPr/>
            </p:nvGrpSpPr>
            <p:grpSpPr>
              <a:xfrm>
                <a:off x="7769860" y="2635986"/>
                <a:ext cx="1250820" cy="460453"/>
                <a:chOff x="6489700" y="3687546"/>
                <a:chExt cx="1250820" cy="460453"/>
              </a:xfrm>
            </p:grpSpPr>
            <p:pic>
              <p:nvPicPr>
                <p:cNvPr id="32" name="Picture 2" descr="star half에 대한 이미지 검색결과">
                  <a:extLst>
                    <a:ext uri="{FF2B5EF4-FFF2-40B4-BE49-F238E27FC236}">
                      <a16:creationId xmlns:a16="http://schemas.microsoft.com/office/drawing/2014/main" id="{916033E3-985C-4A86-9AF1-CCA3B02D3F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65817"/>
                <a:stretch/>
              </p:blipFill>
              <p:spPr bwMode="auto">
                <a:xfrm>
                  <a:off x="6489700" y="3687546"/>
                  <a:ext cx="1250820" cy="460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star half에 대한 이미지 검색결과">
                  <a:extLst>
                    <a:ext uri="{FF2B5EF4-FFF2-40B4-BE49-F238E27FC236}">
                      <a16:creationId xmlns:a16="http://schemas.microsoft.com/office/drawing/2014/main" id="{DE2C8721-7CF7-4805-9BFC-89E1E2A946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942" b="65817"/>
                <a:stretch/>
              </p:blipFill>
              <p:spPr bwMode="auto">
                <a:xfrm>
                  <a:off x="6883400" y="3687546"/>
                  <a:ext cx="813753" cy="4604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F0ABC1E-9D40-4152-A0B9-96C455524AE4}"/>
              </a:ext>
            </a:extLst>
          </p:cNvPr>
          <p:cNvGrpSpPr/>
          <p:nvPr/>
        </p:nvGrpSpPr>
        <p:grpSpPr>
          <a:xfrm>
            <a:off x="7954536" y="3640844"/>
            <a:ext cx="2038220" cy="460454"/>
            <a:chOff x="6989444" y="2635986"/>
            <a:chExt cx="2038220" cy="460454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306DF96-E080-4178-8A43-C6A2215C2BEB}"/>
                </a:ext>
              </a:extLst>
            </p:cNvPr>
            <p:cNvGrpSpPr/>
            <p:nvPr/>
          </p:nvGrpSpPr>
          <p:grpSpPr>
            <a:xfrm>
              <a:off x="6989444" y="2635986"/>
              <a:ext cx="2038220" cy="460454"/>
              <a:chOff x="6096000" y="3687546"/>
              <a:chExt cx="2038220" cy="460454"/>
            </a:xfrm>
          </p:grpSpPr>
          <p:pic>
            <p:nvPicPr>
              <p:cNvPr id="47" name="Picture 2" descr="star half에 대한 이미지 검색결과">
                <a:extLst>
                  <a:ext uri="{FF2B5EF4-FFF2-40B4-BE49-F238E27FC236}">
                    <a16:creationId xmlns:a16="http://schemas.microsoft.com/office/drawing/2014/main" id="{35AAAE15-C845-4E62-AF57-D01B5976B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star half에 대한 이미지 검색결과">
                <a:extLst>
                  <a:ext uri="{FF2B5EF4-FFF2-40B4-BE49-F238E27FC236}">
                    <a16:creationId xmlns:a16="http://schemas.microsoft.com/office/drawing/2014/main" id="{9CF08CF9-DB97-410D-8E24-D0533D87B5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star half에 대한 이미지 검색결과">
                <a:extLst>
                  <a:ext uri="{FF2B5EF4-FFF2-40B4-BE49-F238E27FC236}">
                    <a16:creationId xmlns:a16="http://schemas.microsoft.com/office/drawing/2014/main" id="{110583F6-36C4-43B2-83F7-4288526EB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8834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9893611-EE98-4E18-B845-88708274F84A}"/>
                </a:ext>
              </a:extLst>
            </p:cNvPr>
            <p:cNvGrpSpPr/>
            <p:nvPr/>
          </p:nvGrpSpPr>
          <p:grpSpPr>
            <a:xfrm>
              <a:off x="7376160" y="2635986"/>
              <a:ext cx="1644520" cy="460454"/>
              <a:chOff x="6096000" y="3687546"/>
              <a:chExt cx="1644520" cy="460454"/>
            </a:xfrm>
          </p:grpSpPr>
          <p:pic>
            <p:nvPicPr>
              <p:cNvPr id="44" name="Picture 2" descr="star half에 대한 이미지 검색결과">
                <a:extLst>
                  <a:ext uri="{FF2B5EF4-FFF2-40B4-BE49-F238E27FC236}">
                    <a16:creationId xmlns:a16="http://schemas.microsoft.com/office/drawing/2014/main" id="{4B977A01-4A7F-414F-A02F-CF2B02405C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star half에 대한 이미지 검색결과">
                <a:extLst>
                  <a:ext uri="{FF2B5EF4-FFF2-40B4-BE49-F238E27FC236}">
                    <a16:creationId xmlns:a16="http://schemas.microsoft.com/office/drawing/2014/main" id="{3A30CABD-CA90-4EE3-9A50-8F97E9D8F5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star half에 대한 이미지 검색결과">
                <a:extLst>
                  <a:ext uri="{FF2B5EF4-FFF2-40B4-BE49-F238E27FC236}">
                    <a16:creationId xmlns:a16="http://schemas.microsoft.com/office/drawing/2014/main" id="{86D08F85-F01C-4CA0-BE18-824756B6FA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417" b="65817"/>
              <a:stretch/>
            </p:blipFill>
            <p:spPr bwMode="auto">
              <a:xfrm>
                <a:off x="6883400" y="3687546"/>
                <a:ext cx="420053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15DBAAD-060D-4B9C-A2A0-EFF40D8F42BC}"/>
              </a:ext>
            </a:extLst>
          </p:cNvPr>
          <p:cNvGrpSpPr/>
          <p:nvPr/>
        </p:nvGrpSpPr>
        <p:grpSpPr>
          <a:xfrm>
            <a:off x="7954536" y="4155589"/>
            <a:ext cx="2038220" cy="460454"/>
            <a:chOff x="6989444" y="2635986"/>
            <a:chExt cx="2038220" cy="46045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6DF29FAE-3028-4918-AD95-81C3E1923255}"/>
                </a:ext>
              </a:extLst>
            </p:cNvPr>
            <p:cNvGrpSpPr/>
            <p:nvPr/>
          </p:nvGrpSpPr>
          <p:grpSpPr>
            <a:xfrm>
              <a:off x="6989444" y="2635986"/>
              <a:ext cx="2038220" cy="460454"/>
              <a:chOff x="6096000" y="3687546"/>
              <a:chExt cx="2038220" cy="460454"/>
            </a:xfrm>
          </p:grpSpPr>
          <p:pic>
            <p:nvPicPr>
              <p:cNvPr id="56" name="Picture 2" descr="star half에 대한 이미지 검색결과">
                <a:extLst>
                  <a:ext uri="{FF2B5EF4-FFF2-40B4-BE49-F238E27FC236}">
                    <a16:creationId xmlns:a16="http://schemas.microsoft.com/office/drawing/2014/main" id="{6424C3A5-E5D5-4E1E-AE1F-160F47A58D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2" descr="star half에 대한 이미지 검색결과">
                <a:extLst>
                  <a:ext uri="{FF2B5EF4-FFF2-40B4-BE49-F238E27FC236}">
                    <a16:creationId xmlns:a16="http://schemas.microsoft.com/office/drawing/2014/main" id="{5D6CFCD5-FEFA-4784-B17E-7F8C9C65B8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star half에 대한 이미지 검색결과">
                <a:extLst>
                  <a:ext uri="{FF2B5EF4-FFF2-40B4-BE49-F238E27FC236}">
                    <a16:creationId xmlns:a16="http://schemas.microsoft.com/office/drawing/2014/main" id="{BBB243F1-04AB-45F2-BCBD-8E0DB4F110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8834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4878CFA-B46F-4DBC-BE96-1BC41FEB3D06}"/>
                </a:ext>
              </a:extLst>
            </p:cNvPr>
            <p:cNvGrpSpPr/>
            <p:nvPr/>
          </p:nvGrpSpPr>
          <p:grpSpPr>
            <a:xfrm>
              <a:off x="7376160" y="2635986"/>
              <a:ext cx="1644520" cy="460454"/>
              <a:chOff x="6096000" y="3687546"/>
              <a:chExt cx="1644520" cy="460454"/>
            </a:xfrm>
          </p:grpSpPr>
          <p:pic>
            <p:nvPicPr>
              <p:cNvPr id="53" name="Picture 2" descr="star half에 대한 이미지 검색결과">
                <a:extLst>
                  <a:ext uri="{FF2B5EF4-FFF2-40B4-BE49-F238E27FC236}">
                    <a16:creationId xmlns:a16="http://schemas.microsoft.com/office/drawing/2014/main" id="{E2A10A99-E243-417F-9F9D-C78F3D1E4A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star half에 대한 이미지 검색결과">
                <a:extLst>
                  <a:ext uri="{FF2B5EF4-FFF2-40B4-BE49-F238E27FC236}">
                    <a16:creationId xmlns:a16="http://schemas.microsoft.com/office/drawing/2014/main" id="{BF953E2D-03CF-44B9-942D-81217857BE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star half에 대한 이미지 검색결과">
                <a:extLst>
                  <a:ext uri="{FF2B5EF4-FFF2-40B4-BE49-F238E27FC236}">
                    <a16:creationId xmlns:a16="http://schemas.microsoft.com/office/drawing/2014/main" id="{AFF7C2AE-D98E-49B4-90D0-A364D87AB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942" b="65817"/>
              <a:stretch/>
            </p:blipFill>
            <p:spPr bwMode="auto">
              <a:xfrm>
                <a:off x="6883400" y="3687546"/>
                <a:ext cx="813753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BFB6C75-6C93-4EAA-BCBF-6AD811B7D0D7}"/>
              </a:ext>
            </a:extLst>
          </p:cNvPr>
          <p:cNvGrpSpPr/>
          <p:nvPr/>
        </p:nvGrpSpPr>
        <p:grpSpPr>
          <a:xfrm>
            <a:off x="7968263" y="5144029"/>
            <a:ext cx="2038220" cy="460454"/>
            <a:chOff x="6989444" y="2635986"/>
            <a:chExt cx="2038220" cy="46045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A7BB04D-66BB-4A40-926A-F813FE124C33}"/>
                </a:ext>
              </a:extLst>
            </p:cNvPr>
            <p:cNvGrpSpPr/>
            <p:nvPr/>
          </p:nvGrpSpPr>
          <p:grpSpPr>
            <a:xfrm>
              <a:off x="6989444" y="2635986"/>
              <a:ext cx="2038220" cy="460454"/>
              <a:chOff x="6096000" y="3687546"/>
              <a:chExt cx="2038220" cy="460454"/>
            </a:xfrm>
          </p:grpSpPr>
          <p:pic>
            <p:nvPicPr>
              <p:cNvPr id="65" name="Picture 2" descr="star half에 대한 이미지 검색결과">
                <a:extLst>
                  <a:ext uri="{FF2B5EF4-FFF2-40B4-BE49-F238E27FC236}">
                    <a16:creationId xmlns:a16="http://schemas.microsoft.com/office/drawing/2014/main" id="{24950939-D17E-4433-9BDE-163B8AD18F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2" descr="star half에 대한 이미지 검색결과">
                <a:extLst>
                  <a:ext uri="{FF2B5EF4-FFF2-40B4-BE49-F238E27FC236}">
                    <a16:creationId xmlns:a16="http://schemas.microsoft.com/office/drawing/2014/main" id="{0F3C5110-658A-432B-87C5-4999DFFEE2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star half에 대한 이미지 검색결과">
                <a:extLst>
                  <a:ext uri="{FF2B5EF4-FFF2-40B4-BE49-F238E27FC236}">
                    <a16:creationId xmlns:a16="http://schemas.microsoft.com/office/drawing/2014/main" id="{90F19F49-72C0-4391-A23C-BA5E3F9AEF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8834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FEA20D93-B8CB-4662-9D94-95357DA3D578}"/>
                </a:ext>
              </a:extLst>
            </p:cNvPr>
            <p:cNvGrpSpPr/>
            <p:nvPr/>
          </p:nvGrpSpPr>
          <p:grpSpPr>
            <a:xfrm>
              <a:off x="7376160" y="2635986"/>
              <a:ext cx="1644520" cy="460454"/>
              <a:chOff x="6096000" y="3687546"/>
              <a:chExt cx="1644520" cy="460454"/>
            </a:xfrm>
          </p:grpSpPr>
          <p:pic>
            <p:nvPicPr>
              <p:cNvPr id="62" name="Picture 2" descr="star half에 대한 이미지 검색결과">
                <a:extLst>
                  <a:ext uri="{FF2B5EF4-FFF2-40B4-BE49-F238E27FC236}">
                    <a16:creationId xmlns:a16="http://schemas.microsoft.com/office/drawing/2014/main" id="{15535189-0613-4F38-BE6C-0D0EA04CA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star half에 대한 이미지 검색결과">
                <a:extLst>
                  <a:ext uri="{FF2B5EF4-FFF2-40B4-BE49-F238E27FC236}">
                    <a16:creationId xmlns:a16="http://schemas.microsoft.com/office/drawing/2014/main" id="{87F8A506-F940-4C76-9E66-28A938FFD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" descr="star half에 대한 이미지 검색결과">
                <a:extLst>
                  <a:ext uri="{FF2B5EF4-FFF2-40B4-BE49-F238E27FC236}">
                    <a16:creationId xmlns:a16="http://schemas.microsoft.com/office/drawing/2014/main" id="{7BBC28FA-A8B7-4BC9-B03F-68CA0C30CC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942" b="65817"/>
              <a:stretch/>
            </p:blipFill>
            <p:spPr bwMode="auto">
              <a:xfrm>
                <a:off x="6883400" y="3687546"/>
                <a:ext cx="813753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4D2F7D5-1BA4-40E2-9AC2-A401DD6B113C}"/>
              </a:ext>
            </a:extLst>
          </p:cNvPr>
          <p:cNvGrpSpPr/>
          <p:nvPr/>
        </p:nvGrpSpPr>
        <p:grpSpPr>
          <a:xfrm>
            <a:off x="7968263" y="6090257"/>
            <a:ext cx="2038220" cy="460454"/>
            <a:chOff x="6989444" y="2635986"/>
            <a:chExt cx="2038220" cy="46045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9EBDB6D9-24E4-4BED-AD96-C70C2615B7D9}"/>
                </a:ext>
              </a:extLst>
            </p:cNvPr>
            <p:cNvGrpSpPr/>
            <p:nvPr/>
          </p:nvGrpSpPr>
          <p:grpSpPr>
            <a:xfrm>
              <a:off x="6989444" y="2635986"/>
              <a:ext cx="2038220" cy="460454"/>
              <a:chOff x="6096000" y="3687546"/>
              <a:chExt cx="2038220" cy="460454"/>
            </a:xfrm>
          </p:grpSpPr>
          <p:pic>
            <p:nvPicPr>
              <p:cNvPr id="74" name="Picture 2" descr="star half에 대한 이미지 검색결과">
                <a:extLst>
                  <a:ext uri="{FF2B5EF4-FFF2-40B4-BE49-F238E27FC236}">
                    <a16:creationId xmlns:a16="http://schemas.microsoft.com/office/drawing/2014/main" id="{C9B1964F-5484-4253-9C51-0596E5B7F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" descr="star half에 대한 이미지 검색결과">
                <a:extLst>
                  <a:ext uri="{FF2B5EF4-FFF2-40B4-BE49-F238E27FC236}">
                    <a16:creationId xmlns:a16="http://schemas.microsoft.com/office/drawing/2014/main" id="{A7B78A00-6937-4360-B6FC-81BA0DBBF3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" descr="star half에 대한 이미지 검색결과">
                <a:extLst>
                  <a:ext uri="{FF2B5EF4-FFF2-40B4-BE49-F238E27FC236}">
                    <a16:creationId xmlns:a16="http://schemas.microsoft.com/office/drawing/2014/main" id="{18119402-BFB9-46A9-95F9-B7A2C6E2CE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8834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3B4A17F-9E7A-4493-AFF8-5D60CA6B0513}"/>
                </a:ext>
              </a:extLst>
            </p:cNvPr>
            <p:cNvGrpSpPr/>
            <p:nvPr/>
          </p:nvGrpSpPr>
          <p:grpSpPr>
            <a:xfrm>
              <a:off x="7376160" y="2635986"/>
              <a:ext cx="1644520" cy="460454"/>
              <a:chOff x="6096000" y="3687546"/>
              <a:chExt cx="1644520" cy="460454"/>
            </a:xfrm>
          </p:grpSpPr>
          <p:pic>
            <p:nvPicPr>
              <p:cNvPr id="71" name="Picture 2" descr="star half에 대한 이미지 검색결과">
                <a:extLst>
                  <a:ext uri="{FF2B5EF4-FFF2-40B4-BE49-F238E27FC236}">
                    <a16:creationId xmlns:a16="http://schemas.microsoft.com/office/drawing/2014/main" id="{60CB331C-AA45-4F03-ABE7-EA5323D6B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096000" y="3687547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2" descr="star half에 대한 이미지 검색결과">
                <a:extLst>
                  <a:ext uri="{FF2B5EF4-FFF2-40B4-BE49-F238E27FC236}">
                    <a16:creationId xmlns:a16="http://schemas.microsoft.com/office/drawing/2014/main" id="{D6F8A9F1-EFF5-4638-A639-B7709A1648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5817"/>
              <a:stretch/>
            </p:blipFill>
            <p:spPr bwMode="auto">
              <a:xfrm>
                <a:off x="6489700" y="3687546"/>
                <a:ext cx="1250820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star half에 대한 이미지 검색결과">
                <a:extLst>
                  <a:ext uri="{FF2B5EF4-FFF2-40B4-BE49-F238E27FC236}">
                    <a16:creationId xmlns:a16="http://schemas.microsoft.com/office/drawing/2014/main" id="{64A8DB24-B7E2-47B6-8D0E-60D7E3217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942" b="65817"/>
              <a:stretch/>
            </p:blipFill>
            <p:spPr bwMode="auto">
              <a:xfrm>
                <a:off x="6883400" y="3687546"/>
                <a:ext cx="813753" cy="4604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0850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라운드 Regular"/>
        <a:ea typeface="나눔스퀘어라운드 Regular"/>
        <a:cs typeface=""/>
      </a:majorFont>
      <a:minorFont>
        <a:latin typeface="나눔바른고딕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464</Words>
  <Application>Microsoft Office PowerPoint</Application>
  <PresentationFormat>와이드스크린</PresentationFormat>
  <Paragraphs>131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나눔스퀘어라운드 Light</vt:lpstr>
      <vt:lpstr>나눔스퀘어라운드 ExtraBold</vt:lpstr>
      <vt:lpstr>맑은 고딕</vt:lpstr>
      <vt:lpstr>나눔바른고딕 Light</vt:lpstr>
      <vt:lpstr>나눔스퀘어라운드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Statistics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56</cp:revision>
  <dcterms:created xsi:type="dcterms:W3CDTF">2019-12-11T09:35:55Z</dcterms:created>
  <dcterms:modified xsi:type="dcterms:W3CDTF">2019-12-11T19:35:37Z</dcterms:modified>
</cp:coreProperties>
</file>